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5.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56" r:id="rId2"/>
    <p:sldId id="261" r:id="rId3"/>
    <p:sldId id="262" r:id="rId4"/>
    <p:sldId id="258" r:id="rId5"/>
  </p:sldIdLst>
  <p:sldSz cx="6858000" cy="9906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63804" initials="1" lastIdx="0" clrIdx="0">
    <p:extLst>
      <p:ext uri="{19B8F6BF-5375-455C-9EA6-DF929625EA0E}">
        <p15:presenceInfo xmlns:p15="http://schemas.microsoft.com/office/powerpoint/2012/main" userId="S-1-5-21-915568037-2826360818-1062434887-20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9999"/>
    <a:srgbClr val="6699FF"/>
    <a:srgbClr val="008080"/>
    <a:srgbClr val="33CCCC"/>
    <a:srgbClr val="F26ECF"/>
    <a:srgbClr val="DB09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77" d="100"/>
          <a:sy n="77" d="100"/>
        </p:scale>
        <p:origin x="317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3076977" cy="513789"/>
          </a:xfrm>
          <a:prstGeom prst="rect">
            <a:avLst/>
          </a:prstGeom>
        </p:spPr>
        <p:txBody>
          <a:bodyPr vert="horz" lIns="95386" tIns="47693" rIns="95386" bIns="47693" rtlCol="0"/>
          <a:lstStyle>
            <a:lvl1pPr algn="l">
              <a:defRPr sz="1300"/>
            </a:lvl1pPr>
          </a:lstStyle>
          <a:p>
            <a:r>
              <a:rPr kumimoji="1" lang="en-US" altLang="ja-JP" smtClean="0"/>
              <a:t>【</a:t>
            </a:r>
            <a:r>
              <a:rPr kumimoji="1" lang="ja-JP" altLang="en-US" smtClean="0"/>
              <a:t>未定稿</a:t>
            </a:r>
            <a:r>
              <a:rPr kumimoji="1" lang="en-US" altLang="ja-JP" smtClean="0"/>
              <a:t>】</a:t>
            </a:r>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386" tIns="47693" rIns="95386" bIns="47693" rtlCol="0"/>
          <a:lstStyle>
            <a:lvl1pPr algn="r">
              <a:defRPr sz="1300"/>
            </a:lvl1pPr>
          </a:lstStyle>
          <a:p>
            <a:fld id="{D21CA2FD-B6AA-433B-805C-382712C5362D}" type="datetimeFigureOut">
              <a:rPr kumimoji="1" lang="ja-JP" altLang="en-US" smtClean="0"/>
              <a:t>2019/8/16</a:t>
            </a:fld>
            <a:endParaRPr kumimoji="1" lang="ja-JP" altLang="en-US"/>
          </a:p>
        </p:txBody>
      </p:sp>
      <p:sp>
        <p:nvSpPr>
          <p:cNvPr id="4" name="フッター プレースホルダー 3"/>
          <p:cNvSpPr>
            <a:spLocks noGrp="1"/>
          </p:cNvSpPr>
          <p:nvPr>
            <p:ph type="ftr" sz="quarter" idx="2"/>
          </p:nvPr>
        </p:nvSpPr>
        <p:spPr>
          <a:xfrm>
            <a:off x="6" y="9720825"/>
            <a:ext cx="3076977" cy="513789"/>
          </a:xfrm>
          <a:prstGeom prst="rect">
            <a:avLst/>
          </a:prstGeom>
        </p:spPr>
        <p:txBody>
          <a:bodyPr vert="horz" lIns="95386" tIns="47693" rIns="95386" bIns="4769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5"/>
            <a:ext cx="3076976" cy="513789"/>
          </a:xfrm>
          <a:prstGeom prst="rect">
            <a:avLst/>
          </a:prstGeom>
        </p:spPr>
        <p:txBody>
          <a:bodyPr vert="horz" lIns="95386" tIns="47693" rIns="95386" bIns="47693" rtlCol="0" anchor="b"/>
          <a:lstStyle>
            <a:lvl1pPr algn="r">
              <a:defRPr sz="1300"/>
            </a:lvl1pPr>
          </a:lstStyle>
          <a:p>
            <a:fld id="{A514C755-C5C1-4517-AC71-3B0C60411F3F}" type="slidenum">
              <a:rPr kumimoji="1" lang="ja-JP" altLang="en-US" smtClean="0"/>
              <a:t>‹#›</a:t>
            </a:fld>
            <a:endParaRPr kumimoji="1" lang="ja-JP" altLang="en-US"/>
          </a:p>
        </p:txBody>
      </p:sp>
    </p:spTree>
    <p:extLst>
      <p:ext uri="{BB962C8B-B14F-4D97-AF65-F5344CB8AC3E}">
        <p14:creationId xmlns:p14="http://schemas.microsoft.com/office/powerpoint/2010/main" val="3486309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3076575" cy="512763"/>
          </a:xfrm>
          <a:prstGeom prst="rect">
            <a:avLst/>
          </a:prstGeom>
        </p:spPr>
        <p:txBody>
          <a:bodyPr vert="horz" lIns="91352" tIns="45676" rIns="91352" bIns="45676" rtlCol="0"/>
          <a:lstStyle>
            <a:lvl1pPr algn="l">
              <a:defRPr sz="1100"/>
            </a:lvl1pPr>
          </a:lstStyle>
          <a:p>
            <a:r>
              <a:rPr kumimoji="1" lang="en-US" altLang="ja-JP" smtClean="0"/>
              <a:t>【</a:t>
            </a:r>
            <a:r>
              <a:rPr kumimoji="1" lang="ja-JP" altLang="en-US" smtClean="0"/>
              <a:t>未定稿</a:t>
            </a:r>
            <a:r>
              <a:rPr kumimoji="1" lang="en-US" altLang="ja-JP" smtClean="0"/>
              <a:t>】</a:t>
            </a:r>
            <a:endParaRPr kumimoji="1" lang="ja-JP" altLang="en-US"/>
          </a:p>
        </p:txBody>
      </p:sp>
      <p:sp>
        <p:nvSpPr>
          <p:cNvPr id="3" name="日付プレースホルダー 2"/>
          <p:cNvSpPr>
            <a:spLocks noGrp="1"/>
          </p:cNvSpPr>
          <p:nvPr>
            <p:ph type="dt" idx="1"/>
          </p:nvPr>
        </p:nvSpPr>
        <p:spPr>
          <a:xfrm>
            <a:off x="4021145" y="6"/>
            <a:ext cx="3076575" cy="512763"/>
          </a:xfrm>
          <a:prstGeom prst="rect">
            <a:avLst/>
          </a:prstGeom>
        </p:spPr>
        <p:txBody>
          <a:bodyPr vert="horz" lIns="91352" tIns="45676" rIns="91352" bIns="45676" rtlCol="0"/>
          <a:lstStyle>
            <a:lvl1pPr algn="r">
              <a:defRPr sz="1100"/>
            </a:lvl1pPr>
          </a:lstStyle>
          <a:p>
            <a:fld id="{1C538C9E-93E0-4E62-A1CF-9F9C6F4A609B}" type="datetimeFigureOut">
              <a:rPr kumimoji="1" lang="ja-JP" altLang="en-US" smtClean="0"/>
              <a:t>2019/8/16</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352" tIns="45676" rIns="91352" bIns="45676" rtlCol="0" anchor="ctr"/>
          <a:lstStyle/>
          <a:p>
            <a:endParaRPr lang="ja-JP" altLang="en-US"/>
          </a:p>
        </p:txBody>
      </p:sp>
      <p:sp>
        <p:nvSpPr>
          <p:cNvPr id="5" name="ノート プレースホルダー 4"/>
          <p:cNvSpPr>
            <a:spLocks noGrp="1"/>
          </p:cNvSpPr>
          <p:nvPr>
            <p:ph type="body" sz="quarter" idx="3"/>
          </p:nvPr>
        </p:nvSpPr>
        <p:spPr>
          <a:xfrm>
            <a:off x="709619" y="4926013"/>
            <a:ext cx="5680075" cy="4029075"/>
          </a:xfrm>
          <a:prstGeom prst="rect">
            <a:avLst/>
          </a:prstGeom>
        </p:spPr>
        <p:txBody>
          <a:bodyPr vert="horz" lIns="91352" tIns="45676" rIns="91352" bIns="4567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721857"/>
            <a:ext cx="3076575" cy="512763"/>
          </a:xfrm>
          <a:prstGeom prst="rect">
            <a:avLst/>
          </a:prstGeom>
        </p:spPr>
        <p:txBody>
          <a:bodyPr vert="horz" lIns="91352" tIns="45676" rIns="91352" bIns="45676"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4021145" y="9721857"/>
            <a:ext cx="3076575" cy="512763"/>
          </a:xfrm>
          <a:prstGeom prst="rect">
            <a:avLst/>
          </a:prstGeom>
        </p:spPr>
        <p:txBody>
          <a:bodyPr vert="horz" lIns="91352" tIns="45676" rIns="91352" bIns="45676" rtlCol="0" anchor="b"/>
          <a:lstStyle>
            <a:lvl1pPr algn="r">
              <a:defRPr sz="1100"/>
            </a:lvl1pPr>
          </a:lstStyle>
          <a:p>
            <a:fld id="{E48F6784-F012-4527-BC60-793E08FDD4C6}" type="slidenum">
              <a:rPr kumimoji="1" lang="ja-JP" altLang="en-US" smtClean="0"/>
              <a:t>‹#›</a:t>
            </a:fld>
            <a:endParaRPr kumimoji="1" lang="ja-JP" altLang="en-US"/>
          </a:p>
        </p:txBody>
      </p:sp>
    </p:spTree>
    <p:extLst>
      <p:ext uri="{BB962C8B-B14F-4D97-AF65-F5344CB8AC3E}">
        <p14:creationId xmlns:p14="http://schemas.microsoft.com/office/powerpoint/2010/main" val="34354506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8F6784-F012-4527-BC60-793E08FDD4C6}"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28719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8F6784-F012-4527-BC60-793E08FDD4C6}" type="slidenum">
              <a:rPr kumimoji="1" lang="ja-JP" altLang="en-US" smtClean="0"/>
              <a:t>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415924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50412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406507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80400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410355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310955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366483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138907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40360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67347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48296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AB281-F006-4E00-AD16-242BD9F1A2D4}" type="datetimeFigureOut">
              <a:rPr kumimoji="1" lang="ja-JP" altLang="en-US" smtClean="0"/>
              <a:t>2019/8/16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403892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2AB281-F006-4E00-AD16-242BD9F1A2D4}" type="datetimeFigureOut">
              <a:rPr kumimoji="1" lang="ja-JP" altLang="en-US" smtClean="0"/>
              <a:t>2019/8/16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F75E51F-37A7-42FD-8A9A-233E77830C4A}" type="slidenum">
              <a:rPr kumimoji="1" lang="ja-JP" altLang="en-US" smtClean="0"/>
              <a:t>‹#›</a:t>
            </a:fld>
            <a:endParaRPr kumimoji="1" lang="ja-JP" altLang="en-US"/>
          </a:p>
        </p:txBody>
      </p:sp>
    </p:spTree>
    <p:extLst>
      <p:ext uri="{BB962C8B-B14F-4D97-AF65-F5344CB8AC3E}">
        <p14:creationId xmlns:p14="http://schemas.microsoft.com/office/powerpoint/2010/main" val="374882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jpeg"/><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23.gif"/><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29.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0.png"/><Relationship Id="rId18" Type="http://schemas.openxmlformats.org/officeDocument/2006/relationships/hyperlink" Target="https://youtu.be/WXpZ-b4Qskg" TargetMode="External"/><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jpeg"/><Relationship Id="rId17" Type="http://schemas.openxmlformats.org/officeDocument/2006/relationships/hyperlink" Target="https://www.fujitv.co.jp/futurerunners/archive.html" TargetMode="External"/><Relationship Id="rId2" Type="http://schemas.openxmlformats.org/officeDocument/2006/relationships/image" Target="../media/image33.jpeg"/><Relationship Id="rId16" Type="http://schemas.openxmlformats.org/officeDocument/2006/relationships/image" Target="../media/image45.jpg"/><Relationship Id="rId20"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jpg"/><Relationship Id="rId5" Type="http://schemas.openxmlformats.org/officeDocument/2006/relationships/image" Target="../media/image35.png"/><Relationship Id="rId15" Type="http://schemas.openxmlformats.org/officeDocument/2006/relationships/image" Target="../media/image44.gif"/><Relationship Id="rId10" Type="http://schemas.openxmlformats.org/officeDocument/2006/relationships/image" Target="../media/image40.jpg"/><Relationship Id="rId19" Type="http://schemas.openxmlformats.org/officeDocument/2006/relationships/hyperlink" Target="https://youtu.be/QyDqENGI6g0" TargetMode="External"/><Relationship Id="rId4" Type="http://schemas.microsoft.com/office/2007/relationships/hdphoto" Target="../media/hdphoto1.wdp"/><Relationship Id="rId9" Type="http://schemas.openxmlformats.org/officeDocument/2006/relationships/image" Target="../media/image39.jp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94636" y="1494644"/>
            <a:ext cx="6198163" cy="13229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0" y="-5213"/>
            <a:ext cx="6858000" cy="10598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5016" y="148164"/>
            <a:ext cx="3918206" cy="646331"/>
          </a:xfrm>
          <a:prstGeom prst="rect">
            <a:avLst/>
          </a:prstGeom>
          <a:noFill/>
        </p:spPr>
        <p:txBody>
          <a:bodyPr wrap="square" rtlCol="0">
            <a:spAutoFit/>
          </a:bodyPr>
          <a:lstStyle/>
          <a:p>
            <a:r>
              <a:rPr kumimoji="1" lang="ja-JP" altLang="en-US" sz="3200" b="1" dirty="0" smtClean="0">
                <a:ln>
                  <a:solidFill>
                    <a:schemeClr val="bg1"/>
                  </a:solidFill>
                </a:ln>
                <a:solidFill>
                  <a:schemeClr val="bg1"/>
                </a:solidFill>
              </a:rPr>
              <a:t>こおりやま</a:t>
            </a:r>
            <a:r>
              <a:rPr lang="ja-JP" altLang="en-US" sz="2000" b="1" dirty="0" smtClean="0">
                <a:ln>
                  <a:solidFill>
                    <a:schemeClr val="bg1"/>
                  </a:solidFill>
                </a:ln>
                <a:solidFill>
                  <a:schemeClr val="bg1"/>
                </a:solidFill>
              </a:rPr>
              <a:t>か</a:t>
            </a:r>
            <a:r>
              <a:rPr lang="ja-JP" altLang="en-US" sz="2000" b="1" dirty="0">
                <a:ln>
                  <a:solidFill>
                    <a:schemeClr val="bg1"/>
                  </a:solidFill>
                </a:ln>
                <a:solidFill>
                  <a:schemeClr val="bg1"/>
                </a:solidFill>
              </a:rPr>
              <a:t>ら</a:t>
            </a:r>
            <a:r>
              <a:rPr kumimoji="1" lang="en-US" altLang="ja-JP" sz="3600" b="1" dirty="0" smtClean="0">
                <a:ln>
                  <a:solidFill>
                    <a:schemeClr val="bg1"/>
                  </a:solidFill>
                </a:ln>
                <a:solidFill>
                  <a:schemeClr val="bg1"/>
                </a:solidFill>
              </a:rPr>
              <a:t>SDG</a:t>
            </a:r>
            <a:r>
              <a:rPr kumimoji="1" lang="ja-JP" altLang="en-US" sz="3600" b="1" dirty="0" smtClean="0">
                <a:ln>
                  <a:solidFill>
                    <a:schemeClr val="bg1"/>
                  </a:solidFill>
                </a:ln>
                <a:solidFill>
                  <a:schemeClr val="bg1"/>
                </a:solidFill>
              </a:rPr>
              <a:t>ｓ</a:t>
            </a:r>
            <a:endParaRPr kumimoji="1" lang="ja-JP" altLang="en-US" sz="1600" b="1" dirty="0">
              <a:ln>
                <a:solidFill>
                  <a:schemeClr val="bg1"/>
                </a:solidFill>
              </a:ln>
              <a:solidFill>
                <a:schemeClr val="bg1"/>
              </a:solidFill>
            </a:endParaRPr>
          </a:p>
        </p:txBody>
      </p:sp>
      <p:sp>
        <p:nvSpPr>
          <p:cNvPr id="30" name="タイトル 1"/>
          <p:cNvSpPr txBox="1">
            <a:spLocks/>
          </p:cNvSpPr>
          <p:nvPr/>
        </p:nvSpPr>
        <p:spPr>
          <a:xfrm>
            <a:off x="-11108" y="1091005"/>
            <a:ext cx="6857999"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a:solidFill>
                  <a:schemeClr val="bg1"/>
                </a:solidFill>
                <a:latin typeface="みんなの文字ゴTTp-R" panose="020B0500000000000000" pitchFamily="50" charset="-128"/>
                <a:ea typeface="みんなの文字ゴTTp-R" panose="020B0500000000000000" pitchFamily="50" charset="-128"/>
              </a:rPr>
              <a:t>ＳＤＧ</a:t>
            </a:r>
            <a:r>
              <a:rPr lang="en-US" altLang="ja-JP" sz="2000" b="1" dirty="0">
                <a:solidFill>
                  <a:schemeClr val="bg1"/>
                </a:solidFill>
                <a:latin typeface="みんなの文字ゴTTp-R" panose="020B0500000000000000" pitchFamily="50" charset="-128"/>
                <a:ea typeface="みんなの文字ゴTTp-R" panose="020B0500000000000000" pitchFamily="50" charset="-128"/>
              </a:rPr>
              <a:t>s</a:t>
            </a:r>
            <a:r>
              <a:rPr lang="ja-JP" altLang="en-US" sz="1200" b="1" dirty="0">
                <a:solidFill>
                  <a:schemeClr val="bg1"/>
                </a:solidFill>
                <a:latin typeface="みんなの文字ゴTTp-R" panose="020B0500000000000000" pitchFamily="50" charset="-128"/>
                <a:ea typeface="みんなの文字ゴTTp-R" panose="020B0500000000000000" pitchFamily="50" charset="-128"/>
              </a:rPr>
              <a:t>（エスディージーズ</a:t>
            </a:r>
            <a:r>
              <a:rPr lang="ja-JP" altLang="en-US" sz="1200" b="1" dirty="0" smtClean="0">
                <a:solidFill>
                  <a:schemeClr val="bg1"/>
                </a:solidFill>
                <a:latin typeface="みんなの文字ゴTTp-R" panose="020B0500000000000000" pitchFamily="50" charset="-128"/>
                <a:ea typeface="みんなの文字ゴTTp-R" panose="020B0500000000000000" pitchFamily="50" charset="-128"/>
              </a:rPr>
              <a:t>）</a:t>
            </a:r>
            <a:r>
              <a:rPr lang="ja-JP" altLang="en-US" sz="2000" b="1" dirty="0" smtClean="0">
                <a:solidFill>
                  <a:schemeClr val="bg1"/>
                </a:solidFill>
                <a:latin typeface="みんなの文字ゴTTp-R" panose="020B0500000000000000" pitchFamily="50" charset="-128"/>
                <a:ea typeface="みんなの文字ゴTTp-R" panose="020B0500000000000000" pitchFamily="50" charset="-128"/>
              </a:rPr>
              <a:t>って何？</a:t>
            </a:r>
            <a:endParaRPr lang="ja-JP" altLang="en-US" sz="2000" b="1" dirty="0">
              <a:solidFill>
                <a:schemeClr val="bg1"/>
              </a:solidFill>
              <a:latin typeface="みんなの文字ゴTTp-R" panose="020B0500000000000000" pitchFamily="50" charset="-128"/>
              <a:ea typeface="みんなの文字ゴTTp-R" panose="020B0500000000000000" pitchFamily="50" charset="-128"/>
            </a:endParaRPr>
          </a:p>
        </p:txBody>
      </p:sp>
      <p:sp>
        <p:nvSpPr>
          <p:cNvPr id="31" name="テキスト ボックス 30"/>
          <p:cNvSpPr txBox="1"/>
          <p:nvPr/>
        </p:nvSpPr>
        <p:spPr>
          <a:xfrm>
            <a:off x="5045919" y="19678"/>
            <a:ext cx="2276463" cy="246221"/>
          </a:xfrm>
          <a:prstGeom prst="rect">
            <a:avLst/>
          </a:prstGeom>
          <a:noFill/>
        </p:spPr>
        <p:txBody>
          <a:bodyPr wrap="square" rtlCol="0">
            <a:spAutoFit/>
          </a:bodyPr>
          <a:lstStyle/>
          <a:p>
            <a:r>
              <a:rPr lang="en-US" altLang="ja-JP" sz="1000" b="1" dirty="0" smtClean="0">
                <a:solidFill>
                  <a:schemeClr val="bg1"/>
                </a:solidFill>
                <a:latin typeface="みんなの文字ゴTTh-R" panose="020B0500000000000000" pitchFamily="50" charset="-128"/>
                <a:ea typeface="みんなの文字ゴTTh-R" panose="020B0500000000000000" pitchFamily="50" charset="-128"/>
              </a:rPr>
              <a:t>2019</a:t>
            </a:r>
            <a:r>
              <a:rPr lang="ja-JP" altLang="en-US" sz="1000" b="1" dirty="0" smtClean="0">
                <a:solidFill>
                  <a:schemeClr val="bg1"/>
                </a:solidFill>
                <a:latin typeface="みんなの文字ゴTTh-R" panose="020B0500000000000000" pitchFamily="50" charset="-128"/>
                <a:ea typeface="みんなの文字ゴTTh-R" panose="020B0500000000000000" pitchFamily="50" charset="-128"/>
              </a:rPr>
              <a:t>年</a:t>
            </a:r>
            <a:r>
              <a:rPr lang="en-US" altLang="ja-JP" sz="1000" b="1" dirty="0">
                <a:solidFill>
                  <a:schemeClr val="bg1"/>
                </a:solidFill>
                <a:latin typeface="みんなの文字ゴTTh-R" panose="020B0500000000000000" pitchFamily="50" charset="-128"/>
                <a:ea typeface="みんなの文字ゴTTh-R" panose="020B0500000000000000" pitchFamily="50" charset="-128"/>
              </a:rPr>
              <a:t>2</a:t>
            </a:r>
            <a:r>
              <a:rPr lang="ja-JP" altLang="en-US" sz="1000" b="1" dirty="0" smtClean="0">
                <a:solidFill>
                  <a:schemeClr val="bg1"/>
                </a:solidFill>
                <a:latin typeface="みんなの文字ゴTTh-R" panose="020B0500000000000000" pitchFamily="50" charset="-128"/>
                <a:ea typeface="みんなの文字ゴTTh-R" panose="020B0500000000000000" pitchFamily="50" charset="-128"/>
              </a:rPr>
              <a:t>月</a:t>
            </a:r>
            <a:r>
              <a:rPr lang="en-US" altLang="ja-JP" sz="1000" b="1" dirty="0" smtClean="0">
                <a:solidFill>
                  <a:schemeClr val="bg1"/>
                </a:solidFill>
                <a:latin typeface="みんなの文字ゴTTh-R" panose="020B0500000000000000" pitchFamily="50" charset="-128"/>
                <a:ea typeface="みんなの文字ゴTTh-R" panose="020B0500000000000000" pitchFamily="50" charset="-128"/>
              </a:rPr>
              <a:t>7</a:t>
            </a:r>
            <a:r>
              <a:rPr lang="ja-JP" altLang="en-US" sz="1000" b="1" dirty="0" smtClean="0">
                <a:solidFill>
                  <a:schemeClr val="bg1"/>
                </a:solidFill>
                <a:latin typeface="みんなの文字ゴTTh-R" panose="020B0500000000000000" pitchFamily="50" charset="-128"/>
                <a:ea typeface="みんなの文字ゴTTh-R" panose="020B0500000000000000" pitchFamily="50" charset="-128"/>
              </a:rPr>
              <a:t>日　政策開発課</a:t>
            </a:r>
            <a:endParaRPr kumimoji="1" lang="ja-JP" altLang="en-US" sz="1000" b="1" dirty="0">
              <a:solidFill>
                <a:schemeClr val="bg1"/>
              </a:solidFill>
              <a:latin typeface="みんなの文字ゴTTh-R" panose="020B0500000000000000" pitchFamily="50" charset="-128"/>
              <a:ea typeface="みんなの文字ゴTTh-R" panose="020B0500000000000000"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6041" t="22057" r="8106" b="11530"/>
          <a:stretch/>
        </p:blipFill>
        <p:spPr>
          <a:xfrm>
            <a:off x="4474857" y="1793958"/>
            <a:ext cx="2199378" cy="1110488"/>
          </a:xfrm>
          <a:prstGeom prst="rect">
            <a:avLst/>
          </a:prstGeom>
        </p:spPr>
      </p:pic>
      <p:sp>
        <p:nvSpPr>
          <p:cNvPr id="32" name="テキスト ボックス 31"/>
          <p:cNvSpPr txBox="1"/>
          <p:nvPr/>
        </p:nvSpPr>
        <p:spPr>
          <a:xfrm>
            <a:off x="57487" y="705599"/>
            <a:ext cx="4088165" cy="338554"/>
          </a:xfrm>
          <a:prstGeom prst="rect">
            <a:avLst/>
          </a:prstGeom>
          <a:noFill/>
        </p:spPr>
        <p:txBody>
          <a:bodyPr wrap="square" rtlCol="0">
            <a:spAutoFit/>
          </a:bodyPr>
          <a:lstStyle/>
          <a:p>
            <a:r>
              <a:rPr lang="ja-JP" altLang="en-US" sz="1600" b="1" dirty="0" smtClean="0">
                <a:ln>
                  <a:solidFill>
                    <a:schemeClr val="bg1"/>
                  </a:solidFill>
                </a:ln>
                <a:solidFill>
                  <a:schemeClr val="bg1"/>
                </a:solidFill>
              </a:rPr>
              <a:t>～みんな</a:t>
            </a:r>
            <a:r>
              <a:rPr lang="ja-JP" altLang="en-US" sz="1600" b="1" dirty="0">
                <a:ln>
                  <a:solidFill>
                    <a:schemeClr val="bg1"/>
                  </a:solidFill>
                </a:ln>
                <a:solidFill>
                  <a:schemeClr val="bg1"/>
                </a:solidFill>
              </a:rPr>
              <a:t>の</a:t>
            </a:r>
            <a:r>
              <a:rPr kumimoji="1" lang="ja-JP" altLang="en-US" sz="1600" b="1" dirty="0" smtClean="0">
                <a:ln>
                  <a:solidFill>
                    <a:schemeClr val="bg1"/>
                  </a:solidFill>
                </a:ln>
                <a:solidFill>
                  <a:schemeClr val="bg1"/>
                </a:solidFill>
              </a:rPr>
              <a:t>街</a:t>
            </a:r>
            <a:r>
              <a:rPr kumimoji="1" lang="ja-JP" altLang="en-US" sz="1600" b="1" dirty="0">
                <a:ln>
                  <a:solidFill>
                    <a:schemeClr val="bg1"/>
                  </a:solidFill>
                </a:ln>
                <a:solidFill>
                  <a:schemeClr val="bg1"/>
                </a:solidFill>
              </a:rPr>
              <a:t>を未来につなげるため</a:t>
            </a:r>
            <a:r>
              <a:rPr kumimoji="1" lang="ja-JP" altLang="en-US" sz="1600" b="1" dirty="0" smtClean="0">
                <a:ln>
                  <a:solidFill>
                    <a:schemeClr val="bg1"/>
                  </a:solidFill>
                </a:ln>
                <a:solidFill>
                  <a:schemeClr val="bg1"/>
                </a:solidFill>
              </a:rPr>
              <a:t>に～</a:t>
            </a:r>
            <a:endParaRPr kumimoji="1" lang="ja-JP" altLang="en-US" sz="1100" b="1" dirty="0">
              <a:ln>
                <a:solidFill>
                  <a:schemeClr val="bg1"/>
                </a:solidFill>
              </a:ln>
              <a:solidFill>
                <a:schemeClr val="bg1"/>
              </a:solidFill>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b="36559"/>
          <a:stretch/>
        </p:blipFill>
        <p:spPr>
          <a:xfrm>
            <a:off x="5621364" y="265159"/>
            <a:ext cx="1158744" cy="725699"/>
          </a:xfrm>
          <a:prstGeom prst="rect">
            <a:avLst/>
          </a:prstGeom>
        </p:spPr>
      </p:pic>
      <p:sp>
        <p:nvSpPr>
          <p:cNvPr id="33" name="テキスト ボックス 32"/>
          <p:cNvSpPr txBox="1"/>
          <p:nvPr/>
        </p:nvSpPr>
        <p:spPr>
          <a:xfrm>
            <a:off x="3865868" y="1117557"/>
            <a:ext cx="4088165" cy="338554"/>
          </a:xfrm>
          <a:prstGeom prst="rect">
            <a:avLst/>
          </a:prstGeom>
          <a:noFill/>
        </p:spPr>
        <p:txBody>
          <a:bodyPr wrap="square" rtlCol="0">
            <a:spAutoFit/>
          </a:bodyPr>
          <a:lstStyle/>
          <a:p>
            <a:r>
              <a:rPr lang="ja-JP" altLang="en-US" sz="1400" b="1" dirty="0">
                <a:solidFill>
                  <a:schemeClr val="bg1"/>
                </a:solidFill>
                <a:latin typeface="+mj-ea"/>
              </a:rPr>
              <a:t>～</a:t>
            </a:r>
            <a:r>
              <a:rPr lang="en-US" altLang="ja-JP" sz="1600" b="1" dirty="0">
                <a:solidFill>
                  <a:srgbClr val="FFFF00"/>
                </a:solidFill>
                <a:latin typeface="HGP創英角ｺﾞｼｯｸUB" panose="020B0900000000000000" pitchFamily="50" charset="-128"/>
                <a:ea typeface="HGP創英角ｺﾞｼｯｸUB" panose="020B0900000000000000" pitchFamily="50" charset="-128"/>
              </a:rPr>
              <a:t>S</a:t>
            </a:r>
            <a:r>
              <a:rPr lang="en-US" altLang="ja-JP" sz="1400" b="1" dirty="0">
                <a:solidFill>
                  <a:schemeClr val="bg1"/>
                </a:solidFill>
                <a:latin typeface="+mj-ea"/>
              </a:rPr>
              <a:t>ustainable </a:t>
            </a:r>
            <a:r>
              <a:rPr lang="en-US" altLang="ja-JP" sz="1600" b="1" dirty="0">
                <a:solidFill>
                  <a:srgbClr val="FFFF00"/>
                </a:solidFill>
                <a:latin typeface="HGP創英角ｺﾞｼｯｸUB" panose="020B0900000000000000" pitchFamily="50" charset="-128"/>
                <a:ea typeface="HGP創英角ｺﾞｼｯｸUB" panose="020B0900000000000000" pitchFamily="50" charset="-128"/>
              </a:rPr>
              <a:t>D</a:t>
            </a:r>
            <a:r>
              <a:rPr lang="en-US" altLang="ja-JP" sz="1400" b="1" dirty="0">
                <a:solidFill>
                  <a:schemeClr val="bg1"/>
                </a:solidFill>
                <a:latin typeface="+mj-ea"/>
              </a:rPr>
              <a:t>evelopment</a:t>
            </a:r>
            <a:r>
              <a:rPr lang="ja-JP" altLang="en-US" sz="1400" b="1" dirty="0">
                <a:solidFill>
                  <a:schemeClr val="bg1"/>
                </a:solidFill>
                <a:latin typeface="+mj-ea"/>
              </a:rPr>
              <a:t> </a:t>
            </a:r>
            <a:r>
              <a:rPr lang="en-US" altLang="ja-JP" sz="1600" b="1" dirty="0">
                <a:solidFill>
                  <a:srgbClr val="FFFF00"/>
                </a:solidFill>
                <a:latin typeface="HGP創英角ｺﾞｼｯｸUB" panose="020B0900000000000000" pitchFamily="50" charset="-128"/>
                <a:ea typeface="HGP創英角ｺﾞｼｯｸUB" panose="020B0900000000000000" pitchFamily="50" charset="-128"/>
              </a:rPr>
              <a:t>G</a:t>
            </a:r>
            <a:r>
              <a:rPr lang="en-US" altLang="ja-JP" sz="1400" b="1" dirty="0">
                <a:solidFill>
                  <a:schemeClr val="bg1"/>
                </a:solidFill>
                <a:latin typeface="+mj-ea"/>
              </a:rPr>
              <a:t>oal</a:t>
            </a:r>
            <a:r>
              <a:rPr lang="en-US" altLang="ja-JP" sz="1400" b="1" dirty="0">
                <a:solidFill>
                  <a:srgbClr val="FFFF00"/>
                </a:solidFill>
                <a:latin typeface="HGP創英角ｺﾞｼｯｸUB" panose="020B0900000000000000" pitchFamily="50" charset="-128"/>
                <a:ea typeface="HGP創英角ｺﾞｼｯｸUB" panose="020B0900000000000000" pitchFamily="50" charset="-128"/>
              </a:rPr>
              <a:t>s</a:t>
            </a:r>
            <a:r>
              <a:rPr lang="ja-JP" altLang="en-US" sz="1400" b="1" dirty="0">
                <a:solidFill>
                  <a:schemeClr val="bg1"/>
                </a:solidFill>
                <a:latin typeface="+mj-ea"/>
              </a:rPr>
              <a:t>～</a:t>
            </a:r>
            <a:endParaRPr lang="en-US" altLang="ja-JP" sz="1400" b="1" dirty="0">
              <a:solidFill>
                <a:schemeClr val="bg1"/>
              </a:solidFill>
              <a:latin typeface="+mj-ea"/>
            </a:endParaRPr>
          </a:p>
        </p:txBody>
      </p:sp>
      <p:sp>
        <p:nvSpPr>
          <p:cNvPr id="12" name="テキスト ボックス 11"/>
          <p:cNvSpPr txBox="1"/>
          <p:nvPr/>
        </p:nvSpPr>
        <p:spPr>
          <a:xfrm>
            <a:off x="38528" y="1838496"/>
            <a:ext cx="4438671" cy="1143903"/>
          </a:xfrm>
          <a:prstGeom prst="rect">
            <a:avLst/>
          </a:prstGeom>
          <a:noFill/>
        </p:spPr>
        <p:txBody>
          <a:bodyPr wrap="square" rtlCol="0">
            <a:spAutoFit/>
          </a:bodyPr>
          <a:lstStyle/>
          <a:p>
            <a:r>
              <a:rPr lang="ja-JP" altLang="en-US" sz="1100" dirty="0" smtClean="0">
                <a:latin typeface="みんなの文字ゴTTh-R" panose="020B0500000000000000" pitchFamily="50" charset="-128"/>
                <a:ea typeface="みんなの文字ゴTTh-R" panose="020B0500000000000000" pitchFamily="50" charset="-128"/>
              </a:rPr>
              <a:t>◆</a:t>
            </a:r>
            <a:r>
              <a:rPr lang="en-US" altLang="ja-JP" sz="1100" dirty="0" smtClean="0">
                <a:latin typeface="みんなの文字ゴTTh-R" panose="020B0500000000000000" pitchFamily="50" charset="-128"/>
                <a:ea typeface="みんなの文字ゴTTh-R" panose="020B0500000000000000" pitchFamily="50" charset="-128"/>
              </a:rPr>
              <a:t>2015</a:t>
            </a:r>
            <a:r>
              <a:rPr lang="ja-JP" altLang="en-US" sz="1100" dirty="0">
                <a:latin typeface="みんなの文字ゴTTh-R" panose="020B0500000000000000" pitchFamily="50" charset="-128"/>
                <a:ea typeface="みんなの文字ゴTTh-R" panose="020B0500000000000000" pitchFamily="50" charset="-128"/>
              </a:rPr>
              <a:t>年</a:t>
            </a:r>
            <a:r>
              <a:rPr lang="ja-JP" altLang="en-US" sz="1100" dirty="0" smtClean="0">
                <a:latin typeface="みんなの文字ゴTTh-R" panose="020B0500000000000000" pitchFamily="50" charset="-128"/>
                <a:ea typeface="みんなの文字ゴTTh-R" panose="020B0500000000000000" pitchFamily="50" charset="-128"/>
              </a:rPr>
              <a:t>に</a:t>
            </a:r>
            <a:r>
              <a:rPr lang="ja-JP" altLang="en-US" sz="1100" dirty="0">
                <a:latin typeface="みんなの文字ゴTTh-R" panose="020B0500000000000000" pitchFamily="50" charset="-128"/>
                <a:ea typeface="みんなの文字ゴTTh-R" panose="020B0500000000000000" pitchFamily="50" charset="-128"/>
              </a:rPr>
              <a:t>国連</a:t>
            </a:r>
            <a:r>
              <a:rPr lang="ja-JP" altLang="en-US" sz="1100" dirty="0" smtClean="0">
                <a:latin typeface="みんなの文字ゴTTh-R" panose="020B0500000000000000" pitchFamily="50" charset="-128"/>
                <a:ea typeface="みんなの文字ゴTTh-R" panose="020B0500000000000000" pitchFamily="50" charset="-128"/>
              </a:rPr>
              <a:t>で</a:t>
            </a:r>
            <a:r>
              <a:rPr lang="ja-JP" altLang="en-US" sz="1100" dirty="0">
                <a:latin typeface="みんなの文字ゴTTh-R" panose="020B0500000000000000" pitchFamily="50" charset="-128"/>
                <a:ea typeface="みんなの文字ゴTTh-R" panose="020B0500000000000000" pitchFamily="50" charset="-128"/>
              </a:rPr>
              <a:t>採択</a:t>
            </a:r>
            <a:r>
              <a:rPr lang="ja-JP" altLang="en-US" sz="1100" dirty="0" smtClean="0">
                <a:latin typeface="みんなの文字ゴTTh-R" panose="020B0500000000000000" pitchFamily="50" charset="-128"/>
                <a:ea typeface="みんなの文字ゴTTh-R" panose="020B0500000000000000" pitchFamily="50" charset="-128"/>
              </a:rPr>
              <a:t>された</a:t>
            </a:r>
            <a:r>
              <a:rPr lang="en-US" altLang="ja-JP" sz="1200" dirty="0" smtClean="0">
                <a:latin typeface="HGP創英角ｺﾞｼｯｸUB" panose="020B0900000000000000" pitchFamily="50" charset="-128"/>
                <a:ea typeface="HGP創英角ｺﾞｼｯｸUB" panose="020B0900000000000000" pitchFamily="50" charset="-128"/>
              </a:rPr>
              <a:t>2016</a:t>
            </a:r>
            <a:r>
              <a:rPr lang="ja-JP" altLang="en-US" sz="1200" dirty="0">
                <a:latin typeface="HGP創英角ｺﾞｼｯｸUB" panose="020B0900000000000000" pitchFamily="50" charset="-128"/>
                <a:ea typeface="HGP創英角ｺﾞｼｯｸUB" panose="020B0900000000000000" pitchFamily="50" charset="-128"/>
              </a:rPr>
              <a:t>年から</a:t>
            </a:r>
            <a:r>
              <a:rPr lang="en-US" altLang="ja-JP" sz="1200" dirty="0">
                <a:latin typeface="HGP創英角ｺﾞｼｯｸUB" panose="020B0900000000000000" pitchFamily="50" charset="-128"/>
                <a:ea typeface="HGP創英角ｺﾞｼｯｸUB" panose="020B0900000000000000" pitchFamily="50" charset="-128"/>
              </a:rPr>
              <a:t>2030</a:t>
            </a:r>
            <a:r>
              <a:rPr lang="ja-JP" altLang="en-US" sz="1200" dirty="0">
                <a:latin typeface="HGP創英角ｺﾞｼｯｸUB" panose="020B0900000000000000" pitchFamily="50" charset="-128"/>
                <a:ea typeface="HGP創英角ｺﾞｼｯｸUB" panose="020B0900000000000000" pitchFamily="50" charset="-128"/>
              </a:rPr>
              <a:t>年までの国際目標</a:t>
            </a:r>
            <a:r>
              <a:rPr lang="ja-JP" altLang="en-US" sz="1100" dirty="0">
                <a:latin typeface="みんなの文字ゴTTh-R" panose="020B0500000000000000" pitchFamily="50" charset="-128"/>
                <a:ea typeface="みんなの文字ゴTTh-R" panose="020B0500000000000000" pitchFamily="50" charset="-128"/>
              </a:rPr>
              <a:t>です</a:t>
            </a:r>
            <a:r>
              <a:rPr lang="ja-JP" altLang="en-US" sz="1100" dirty="0" smtClean="0">
                <a:latin typeface="みんなの文字ゴTTh-R" panose="020B0500000000000000" pitchFamily="50" charset="-128"/>
                <a:ea typeface="みんなの文字ゴTTh-R" panose="020B0500000000000000" pitchFamily="50" charset="-128"/>
              </a:rPr>
              <a:t>。スローガンは</a:t>
            </a:r>
            <a:r>
              <a:rPr lang="ja-JP" altLang="en-US" sz="1200" dirty="0" smtClean="0">
                <a:latin typeface="HGP創英角ｺﾞｼｯｸUB" panose="020B0900000000000000" pitchFamily="50" charset="-128"/>
                <a:ea typeface="HGP創英角ｺﾞｼｯｸUB" panose="020B0900000000000000" pitchFamily="50" charset="-128"/>
              </a:rPr>
              <a:t>“誰一人取り残さない</a:t>
            </a:r>
            <a:r>
              <a:rPr lang="ja-JP" altLang="en-US" sz="1000" dirty="0" smtClean="0">
                <a:latin typeface="HGP創英角ｺﾞｼｯｸUB" panose="020B0900000000000000" pitchFamily="50" charset="-128"/>
                <a:ea typeface="HGP創英角ｺﾞｼｯｸUB" panose="020B0900000000000000" pitchFamily="50" charset="-128"/>
              </a:rPr>
              <a:t>（</a:t>
            </a:r>
            <a:r>
              <a:rPr lang="en-US" altLang="ja-JP" sz="1000" dirty="0" smtClean="0">
                <a:latin typeface="HGP創英角ｺﾞｼｯｸUB" panose="020B0900000000000000" pitchFamily="50" charset="-128"/>
                <a:ea typeface="HGP創英角ｺﾞｼｯｸUB" panose="020B0900000000000000" pitchFamily="50" charset="-128"/>
              </a:rPr>
              <a:t>no one will be left behind)</a:t>
            </a:r>
            <a:r>
              <a:rPr lang="ja-JP" altLang="en-US" sz="1200" dirty="0" smtClean="0">
                <a:latin typeface="HGP創英角ｺﾞｼｯｸUB" panose="020B0900000000000000" pitchFamily="50" charset="-128"/>
                <a:ea typeface="HGP創英角ｺﾞｼｯｸUB" panose="020B0900000000000000" pitchFamily="50" charset="-128"/>
              </a:rPr>
              <a:t>”。</a:t>
            </a:r>
            <a:endParaRPr lang="en-US" altLang="ja-JP" sz="1100" dirty="0">
              <a:latin typeface="みんなの文字ゴTTh-R" panose="020B0500000000000000" pitchFamily="50" charset="-128"/>
              <a:ea typeface="みんなの文字ゴTTh-R" panose="020B0500000000000000" pitchFamily="50" charset="-128"/>
            </a:endParaRPr>
          </a:p>
          <a:p>
            <a:pPr>
              <a:lnSpc>
                <a:spcPts val="500"/>
              </a:lnSpc>
            </a:pPr>
            <a:endParaRPr lang="ja-JP" altLang="en-US" sz="1100" dirty="0">
              <a:latin typeface="みんなの文字ゴTTh-R" panose="020B0500000000000000" pitchFamily="50" charset="-128"/>
              <a:ea typeface="みんなの文字ゴTTh-R" panose="020B0500000000000000" pitchFamily="50" charset="-128"/>
            </a:endParaRPr>
          </a:p>
          <a:p>
            <a:r>
              <a:rPr lang="ja-JP" altLang="en-US" sz="1100" dirty="0" smtClean="0">
                <a:latin typeface="みんなの文字ゴTTh-R" panose="020B0500000000000000" pitchFamily="50" charset="-128"/>
                <a:ea typeface="みんなの文字ゴTTh-R" panose="020B0500000000000000" pitchFamily="50" charset="-128"/>
              </a:rPr>
              <a:t>◆貧困</a:t>
            </a:r>
            <a:r>
              <a:rPr lang="ja-JP" altLang="en-US" sz="1100" dirty="0">
                <a:latin typeface="みんなの文字ゴTTh-R" panose="020B0500000000000000" pitchFamily="50" charset="-128"/>
                <a:ea typeface="みんなの文字ゴTTh-R" panose="020B0500000000000000" pitchFamily="50" charset="-128"/>
              </a:rPr>
              <a:t>、教育、気候</a:t>
            </a:r>
            <a:r>
              <a:rPr lang="ja-JP" altLang="en-US" sz="1100" dirty="0" smtClean="0">
                <a:latin typeface="みんなの文字ゴTTh-R" panose="020B0500000000000000" pitchFamily="50" charset="-128"/>
                <a:ea typeface="みんなの文字ゴTTh-R" panose="020B0500000000000000" pitchFamily="50" charset="-128"/>
              </a:rPr>
              <a:t>変動</a:t>
            </a:r>
            <a:r>
              <a:rPr lang="ja-JP" altLang="en-US" sz="1100" dirty="0">
                <a:latin typeface="みんなの文字ゴTTh-R" panose="020B0500000000000000" pitchFamily="50" charset="-128"/>
                <a:ea typeface="みんなの文字ゴTTh-R" panose="020B0500000000000000" pitchFamily="50" charset="-128"/>
              </a:rPr>
              <a:t>、</a:t>
            </a:r>
            <a:r>
              <a:rPr lang="ja-JP" altLang="en-US" sz="1100" dirty="0" smtClean="0">
                <a:latin typeface="みんなの文字ゴTTh-R" panose="020B0500000000000000" pitchFamily="50" charset="-128"/>
                <a:ea typeface="みんなの文字ゴTTh-R" panose="020B0500000000000000" pitchFamily="50" charset="-128"/>
              </a:rPr>
              <a:t>産業</a:t>
            </a:r>
            <a:r>
              <a:rPr lang="ja-JP" altLang="en-US" sz="1100" dirty="0">
                <a:latin typeface="みんなの文字ゴTTh-R" panose="020B0500000000000000" pitchFamily="50" charset="-128"/>
                <a:ea typeface="みんなの文字ゴTTh-R" panose="020B0500000000000000" pitchFamily="50" charset="-128"/>
              </a:rPr>
              <a:t>やジェンダーなど、</a:t>
            </a:r>
            <a:r>
              <a:rPr lang="en-US" altLang="ja-JP" sz="1200" dirty="0">
                <a:latin typeface="HGP創英角ｺﾞｼｯｸUB" panose="020B0900000000000000" pitchFamily="50" charset="-128"/>
                <a:ea typeface="HGP創英角ｺﾞｼｯｸUB" panose="020B0900000000000000" pitchFamily="50" charset="-128"/>
              </a:rPr>
              <a:t>17</a:t>
            </a:r>
            <a:r>
              <a:rPr lang="ja-JP" altLang="en-US" sz="1200" dirty="0">
                <a:latin typeface="HGP創英角ｺﾞｼｯｸUB" panose="020B0900000000000000" pitchFamily="50" charset="-128"/>
                <a:ea typeface="HGP創英角ｺﾞｼｯｸUB" panose="020B0900000000000000" pitchFamily="50" charset="-128"/>
              </a:rPr>
              <a:t>の</a:t>
            </a:r>
            <a:r>
              <a:rPr lang="ja-JP" altLang="en-US" sz="1200" dirty="0" smtClean="0">
                <a:latin typeface="HGP創英角ｺﾞｼｯｸUB" panose="020B0900000000000000" pitchFamily="50" charset="-128"/>
                <a:ea typeface="HGP創英角ｺﾞｼｯｸUB" panose="020B0900000000000000" pitchFamily="50" charset="-128"/>
              </a:rPr>
              <a:t>ゴール</a:t>
            </a:r>
            <a:r>
              <a:rPr lang="ja-JP" altLang="en-US" sz="1100" dirty="0" smtClean="0">
                <a:latin typeface="みんなの文字ゴTTh-R" panose="020B0500000000000000" pitchFamily="50" charset="-128"/>
                <a:ea typeface="みんなの文字ゴTTh-R" panose="020B0500000000000000" pitchFamily="50" charset="-128"/>
              </a:rPr>
              <a:t>と</a:t>
            </a:r>
            <a:r>
              <a:rPr lang="ja-JP" altLang="en-US" sz="1100" dirty="0">
                <a:latin typeface="みんなの文字ゴTTh-R" panose="020B0500000000000000" pitchFamily="50" charset="-128"/>
                <a:ea typeface="みんなの文字ゴTTh-R" panose="020B0500000000000000" pitchFamily="50" charset="-128"/>
              </a:rPr>
              <a:t>それぞれの下により具体的な</a:t>
            </a:r>
            <a:r>
              <a:rPr lang="en-US" altLang="ja-JP" sz="1200" dirty="0">
                <a:latin typeface="HGP創英角ｺﾞｼｯｸUB" panose="020B0900000000000000" pitchFamily="50" charset="-128"/>
                <a:ea typeface="HGP創英角ｺﾞｼｯｸUB" panose="020B0900000000000000" pitchFamily="50" charset="-128"/>
              </a:rPr>
              <a:t>169</a:t>
            </a:r>
            <a:r>
              <a:rPr lang="ja-JP" altLang="en-US" sz="1200" dirty="0">
                <a:latin typeface="HGP創英角ｺﾞｼｯｸUB" panose="020B0900000000000000" pitchFamily="50" charset="-128"/>
                <a:ea typeface="HGP創英角ｺﾞｼｯｸUB" panose="020B0900000000000000" pitchFamily="50" charset="-128"/>
              </a:rPr>
              <a:t>項目の</a:t>
            </a:r>
            <a:r>
              <a:rPr lang="ja-JP" altLang="en-US" sz="1200" dirty="0" smtClean="0">
                <a:latin typeface="HGP創英角ｺﾞｼｯｸUB" panose="020B0900000000000000" pitchFamily="50" charset="-128"/>
                <a:ea typeface="HGP創英角ｺﾞｼｯｸUB" panose="020B0900000000000000" pitchFamily="50" charset="-128"/>
              </a:rPr>
              <a:t>ターゲット</a:t>
            </a:r>
            <a:r>
              <a:rPr lang="ja-JP" altLang="en-US" sz="1100" dirty="0" smtClean="0">
                <a:latin typeface="みんなの文字ゴTTh-R" panose="020B0500000000000000" pitchFamily="50" charset="-128"/>
                <a:ea typeface="みんなの文字ゴTTh-R" panose="020B0500000000000000" pitchFamily="50" charset="-128"/>
              </a:rPr>
              <a:t>が</a:t>
            </a:r>
            <a:r>
              <a:rPr lang="ja-JP" altLang="en-US" sz="1100" dirty="0">
                <a:latin typeface="みんなの文字ゴTTh-R" panose="020B0500000000000000" pitchFamily="50" charset="-128"/>
                <a:ea typeface="みんなの文字ゴTTh-R" panose="020B0500000000000000" pitchFamily="50" charset="-128"/>
              </a:rPr>
              <a:t>あります。</a:t>
            </a:r>
            <a:endParaRPr lang="en-US" altLang="ja-JP" sz="1100" dirty="0">
              <a:latin typeface="みんなの文字ゴTTh-R" panose="020B0500000000000000" pitchFamily="50" charset="-128"/>
              <a:ea typeface="みんなの文字ゴTTh-R" panose="020B0500000000000000" pitchFamily="50" charset="-128"/>
            </a:endParaRPr>
          </a:p>
          <a:p>
            <a:pPr>
              <a:lnSpc>
                <a:spcPts val="500"/>
              </a:lnSpc>
            </a:pPr>
            <a:endParaRPr lang="en-US" altLang="ja-JP" sz="1100" dirty="0">
              <a:latin typeface="みんなの文字ゴTTh-R" panose="020B0500000000000000" pitchFamily="50" charset="-128"/>
              <a:ea typeface="みんなの文字ゴTTh-R" panose="020B0500000000000000" pitchFamily="50" charset="-128"/>
            </a:endParaRPr>
          </a:p>
          <a:p>
            <a:r>
              <a:rPr lang="ja-JP" altLang="en-US" sz="1100" dirty="0" smtClean="0">
                <a:latin typeface="みんなの文字ゴTTh-R" panose="020B0500000000000000" pitchFamily="50" charset="-128"/>
                <a:ea typeface="みんなの文字ゴTTh-R" panose="020B0500000000000000" pitchFamily="50" charset="-128"/>
              </a:rPr>
              <a:t>◆先進国</a:t>
            </a:r>
            <a:r>
              <a:rPr lang="ja-JP" altLang="en-US" sz="1100" dirty="0">
                <a:latin typeface="みんなの文字ゴTTh-R" panose="020B0500000000000000" pitchFamily="50" charset="-128"/>
                <a:ea typeface="みんなの文字ゴTTh-R" panose="020B0500000000000000" pitchFamily="50" charset="-128"/>
              </a:rPr>
              <a:t>も途上国も</a:t>
            </a:r>
            <a:r>
              <a:rPr lang="ja-JP" altLang="en-US" sz="1200" dirty="0">
                <a:latin typeface="HGP創英角ｺﾞｼｯｸUB" panose="020B0900000000000000" pitchFamily="50" charset="-128"/>
                <a:ea typeface="HGP創英角ｺﾞｼｯｸUB" panose="020B0900000000000000" pitchFamily="50" charset="-128"/>
              </a:rPr>
              <a:t>すべての国が関わって解決していく目標</a:t>
            </a:r>
            <a:r>
              <a:rPr lang="ja-JP" altLang="en-US" sz="1100" dirty="0">
                <a:latin typeface="みんなの文字ゴTTh-R" panose="020B0500000000000000" pitchFamily="50" charset="-128"/>
                <a:ea typeface="みんなの文字ゴTTh-R" panose="020B0500000000000000" pitchFamily="50" charset="-128"/>
              </a:rPr>
              <a:t>です。</a:t>
            </a:r>
            <a:endParaRPr lang="en-US" altLang="ja-JP" sz="1100" dirty="0">
              <a:latin typeface="みんなの文字ゴTTh-R" panose="020B0500000000000000" pitchFamily="50" charset="-128"/>
              <a:ea typeface="みんなの文字ゴTTh-R" panose="020B0500000000000000" pitchFamily="50" charset="-128"/>
            </a:endParaRPr>
          </a:p>
        </p:txBody>
      </p:sp>
      <p:sp>
        <p:nvSpPr>
          <p:cNvPr id="36" name="テキスト ボックス 35"/>
          <p:cNvSpPr txBox="1"/>
          <p:nvPr/>
        </p:nvSpPr>
        <p:spPr>
          <a:xfrm>
            <a:off x="201980" y="6734340"/>
            <a:ext cx="7061906" cy="307777"/>
          </a:xfrm>
          <a:prstGeom prst="rect">
            <a:avLst/>
          </a:prstGeom>
          <a:noFill/>
        </p:spPr>
        <p:txBody>
          <a:bodyPr wrap="square" rtlCol="0">
            <a:spAutoFit/>
          </a:bodyPr>
          <a:lstStyle/>
          <a:p>
            <a:r>
              <a:rPr lang="ja-JP" altLang="en-US" sz="1400" dirty="0" smtClean="0">
                <a:latin typeface="HGS創英角ｺﾞｼｯｸUB" panose="020B0900000000000000" pitchFamily="50" charset="-128"/>
                <a:ea typeface="HGS創英角ｺﾞｼｯｸUB" panose="020B0900000000000000" pitchFamily="50" charset="-128"/>
              </a:rPr>
              <a:t>「</a:t>
            </a:r>
            <a:r>
              <a:rPr lang="ja-JP" altLang="en-US" sz="1400" dirty="0">
                <a:latin typeface="HGS創英角ｺﾞｼｯｸUB" panose="020B0900000000000000" pitchFamily="50" charset="-128"/>
                <a:ea typeface="HGS創英角ｺﾞｼｯｸUB" panose="020B0900000000000000" pitchFamily="50" charset="-128"/>
              </a:rPr>
              <a:t>持続可能な開発」</a:t>
            </a:r>
            <a:r>
              <a:rPr lang="ja-JP" altLang="en-US" sz="1200" dirty="0" smtClean="0">
                <a:latin typeface="みんなの文字ゴTTp-R" panose="020B0500000000000000" pitchFamily="50" charset="-128"/>
                <a:ea typeface="みんなの文字ゴTTp-R" panose="020B05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「将来世代のニーズに合ったまちづくり</a:t>
            </a:r>
            <a:r>
              <a:rPr lang="ja-JP" altLang="en-US" sz="1400" dirty="0">
                <a:latin typeface="HGP創英角ｺﾞｼｯｸUB" panose="020B0900000000000000" pitchFamily="50" charset="-128"/>
                <a:ea typeface="HGP創英角ｺﾞｼｯｸUB" panose="020B0900000000000000" pitchFamily="50" charset="-128"/>
              </a:rPr>
              <a:t>」</a:t>
            </a:r>
            <a:r>
              <a:rPr lang="ja-JP" altLang="en-US" sz="1100" dirty="0">
                <a:latin typeface="みんなの文字ゴTTp-R" panose="020B0500000000000000" pitchFamily="50" charset="-128"/>
                <a:ea typeface="みんなの文字ゴTTp-R" panose="020B0500000000000000" pitchFamily="50" charset="-128"/>
              </a:rPr>
              <a:t>が求められています</a:t>
            </a:r>
            <a:r>
              <a:rPr lang="ja-JP" altLang="en-US" sz="1050" dirty="0">
                <a:latin typeface="みんなの文字ゴTTp-R" panose="020B0500000000000000" pitchFamily="50" charset="-128"/>
                <a:ea typeface="みんなの文字ゴTTp-R" panose="020B0500000000000000" pitchFamily="50" charset="-128"/>
              </a:rPr>
              <a:t>。</a:t>
            </a:r>
            <a:endParaRPr kumimoji="1" lang="ja-JP" altLang="en-US" sz="1100" dirty="0">
              <a:latin typeface="みんなの文字ゴTTp-R" panose="020B0500000000000000" pitchFamily="50" charset="-128"/>
              <a:ea typeface="みんなの文字ゴTTp-R" panose="020B0500000000000000" pitchFamily="50" charset="-128"/>
            </a:endParaRPr>
          </a:p>
        </p:txBody>
      </p:sp>
      <p:sp>
        <p:nvSpPr>
          <p:cNvPr id="17" name="角丸四角形吹き出し 16"/>
          <p:cNvSpPr/>
          <p:nvPr/>
        </p:nvSpPr>
        <p:spPr>
          <a:xfrm>
            <a:off x="1020202" y="7524801"/>
            <a:ext cx="5759906" cy="360289"/>
          </a:xfrm>
          <a:prstGeom prst="wedgeRoundRectCallout">
            <a:avLst>
              <a:gd name="adj1" fmla="val -54393"/>
              <a:gd name="adj2" fmla="val -39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みんなの文字ゴTTh-R" panose="020B0500000000000000" pitchFamily="50" charset="-128"/>
                <a:ea typeface="みんなの文字ゴTTh-R" panose="020B0500000000000000" pitchFamily="50" charset="-128"/>
              </a:rPr>
              <a:t>ＳＤＧｓって</a:t>
            </a:r>
            <a:r>
              <a:rPr lang="ja-JP" altLang="en-US" sz="1400" dirty="0">
                <a:solidFill>
                  <a:schemeClr val="tx1"/>
                </a:solidFill>
                <a:latin typeface="みんなの文字ゴTTh-R" panose="020B0500000000000000" pitchFamily="50" charset="-128"/>
                <a:ea typeface="みんなの文字ゴTTh-R" panose="020B0500000000000000" pitchFamily="50" charset="-128"/>
              </a:rPr>
              <a:t>大事</a:t>
            </a:r>
            <a:r>
              <a:rPr lang="ja-JP" altLang="en-US" sz="1400" dirty="0" smtClean="0">
                <a:solidFill>
                  <a:schemeClr val="tx1"/>
                </a:solidFill>
                <a:latin typeface="みんなの文字ゴTTh-R" panose="020B0500000000000000" pitchFamily="50" charset="-128"/>
                <a:ea typeface="みんなの文字ゴTTh-R" panose="020B0500000000000000" pitchFamily="50" charset="-128"/>
              </a:rPr>
              <a:t>だ</a:t>
            </a:r>
            <a:r>
              <a:rPr lang="ja-JP" altLang="en-US" sz="1400" dirty="0">
                <a:solidFill>
                  <a:schemeClr val="tx1"/>
                </a:solidFill>
                <a:latin typeface="みんなの文字ゴTTh-R" panose="020B0500000000000000" pitchFamily="50" charset="-128"/>
                <a:ea typeface="みんなの文字ゴTTh-R" panose="020B0500000000000000" pitchFamily="50" charset="-128"/>
              </a:rPr>
              <a:t>とは思うけど、私たちの生活に関係あるの？</a:t>
            </a: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39324" y="7490564"/>
            <a:ext cx="323367" cy="439124"/>
          </a:xfrm>
          <a:prstGeom prst="rect">
            <a:avLst/>
          </a:prstGeom>
        </p:spPr>
      </p:pic>
      <p:sp>
        <p:nvSpPr>
          <p:cNvPr id="40" name="タイトル 1"/>
          <p:cNvSpPr txBox="1">
            <a:spLocks/>
          </p:cNvSpPr>
          <p:nvPr/>
        </p:nvSpPr>
        <p:spPr>
          <a:xfrm>
            <a:off x="-11109" y="7053958"/>
            <a:ext cx="6869109"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p-R" panose="020B0500000000000000" pitchFamily="50" charset="-128"/>
                <a:ea typeface="みんなの文字ゴTTp-R" panose="020B0500000000000000" pitchFamily="50" charset="-128"/>
              </a:rPr>
              <a:t>ＳＤＧｓと</a:t>
            </a:r>
            <a:r>
              <a:rPr lang="ja-JP" altLang="en-US" sz="2000" b="1" dirty="0">
                <a:solidFill>
                  <a:schemeClr val="bg1"/>
                </a:solidFill>
                <a:latin typeface="みんなの文字ゴTTp-R" panose="020B0500000000000000" pitchFamily="50" charset="-128"/>
                <a:ea typeface="みんなの文字ゴTTp-R" panose="020B0500000000000000" pitchFamily="50" charset="-128"/>
              </a:rPr>
              <a:t>生活のつながり</a:t>
            </a: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8379" y="8464421"/>
            <a:ext cx="631517" cy="631517"/>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763" y="8309370"/>
            <a:ext cx="884236" cy="680862"/>
          </a:xfrm>
          <a:prstGeom prst="rect">
            <a:avLst/>
          </a:prstGeom>
        </p:spPr>
      </p:pic>
      <p:sp>
        <p:nvSpPr>
          <p:cNvPr id="45" name="テキスト ボックス 44"/>
          <p:cNvSpPr txBox="1"/>
          <p:nvPr/>
        </p:nvSpPr>
        <p:spPr>
          <a:xfrm>
            <a:off x="2349019" y="98499"/>
            <a:ext cx="1489252" cy="246221"/>
          </a:xfrm>
          <a:prstGeom prst="rect">
            <a:avLst/>
          </a:prstGeom>
          <a:noFill/>
        </p:spPr>
        <p:txBody>
          <a:bodyPr wrap="square" rtlCol="0">
            <a:spAutoFit/>
          </a:bodyPr>
          <a:lstStyle/>
          <a:p>
            <a:r>
              <a:rPr lang="ja-JP" altLang="en-US" sz="1000" b="1" dirty="0" smtClean="0">
                <a:solidFill>
                  <a:schemeClr val="bg1"/>
                </a:solidFill>
                <a:latin typeface="みんなの文字ゴTTh-R" panose="020B0500000000000000" pitchFamily="50" charset="-128"/>
                <a:ea typeface="みんなの文字ゴTTh-R" panose="020B0500000000000000" pitchFamily="50" charset="-128"/>
              </a:rPr>
              <a:t>エスディージーズ</a:t>
            </a:r>
            <a:endParaRPr kumimoji="1" lang="ja-JP" altLang="en-US" sz="1000" b="1" dirty="0">
              <a:solidFill>
                <a:schemeClr val="bg1"/>
              </a:solidFill>
              <a:latin typeface="みんなの文字ゴTTh-R" panose="020B0500000000000000" pitchFamily="50" charset="-128"/>
              <a:ea typeface="みんなの文字ゴTTh-R" panose="020B0500000000000000" pitchFamily="50" charset="-128"/>
            </a:endParaRPr>
          </a:p>
        </p:txBody>
      </p:sp>
      <p:sp>
        <p:nvSpPr>
          <p:cNvPr id="46" name="タイトル 1"/>
          <p:cNvSpPr txBox="1">
            <a:spLocks/>
          </p:cNvSpPr>
          <p:nvPr/>
        </p:nvSpPr>
        <p:spPr>
          <a:xfrm>
            <a:off x="1" y="3045196"/>
            <a:ext cx="6857999"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p-R" panose="020B0500000000000000" pitchFamily="50" charset="-128"/>
                <a:ea typeface="みんなの文字ゴTTp-R" panose="020B0500000000000000" pitchFamily="50" charset="-128"/>
              </a:rPr>
              <a:t>ＳＤＧｓに</a:t>
            </a:r>
            <a:r>
              <a:rPr lang="ja-JP" altLang="en-US" sz="2000" b="1" dirty="0">
                <a:solidFill>
                  <a:schemeClr val="bg1"/>
                </a:solidFill>
                <a:latin typeface="みんなの文字ゴTTp-R" panose="020B0500000000000000" pitchFamily="50" charset="-128"/>
                <a:ea typeface="みんなの文字ゴTTp-R" panose="020B0500000000000000" pitchFamily="50" charset="-128"/>
              </a:rPr>
              <a:t>関</a:t>
            </a:r>
            <a:r>
              <a:rPr lang="ja-JP" altLang="en-US" sz="2000" b="1" dirty="0" smtClean="0">
                <a:solidFill>
                  <a:schemeClr val="bg1"/>
                </a:solidFill>
                <a:latin typeface="みんなの文字ゴTTp-R" panose="020B0500000000000000" pitchFamily="50" charset="-128"/>
                <a:ea typeface="みんなの文字ゴTTp-R" panose="020B0500000000000000" pitchFamily="50" charset="-128"/>
              </a:rPr>
              <a:t>する取り組み</a:t>
            </a:r>
            <a:endParaRPr lang="ja-JP" altLang="en-US" sz="2000" b="1" dirty="0">
              <a:solidFill>
                <a:schemeClr val="bg1"/>
              </a:solidFill>
              <a:latin typeface="みんなの文字ゴTTp-R" panose="020B0500000000000000" pitchFamily="50" charset="-128"/>
              <a:ea typeface="みんなの文字ゴTTp-R" panose="020B0500000000000000" pitchFamily="50" charset="-128"/>
            </a:endParaRPr>
          </a:p>
        </p:txBody>
      </p:sp>
      <p:sp>
        <p:nvSpPr>
          <p:cNvPr id="52" name="テキスト ボックス 51"/>
          <p:cNvSpPr txBox="1"/>
          <p:nvPr/>
        </p:nvSpPr>
        <p:spPr>
          <a:xfrm>
            <a:off x="3399518" y="349916"/>
            <a:ext cx="4088165" cy="338554"/>
          </a:xfrm>
          <a:prstGeom prst="rect">
            <a:avLst/>
          </a:prstGeom>
          <a:noFill/>
        </p:spPr>
        <p:txBody>
          <a:bodyPr wrap="square" rtlCol="0">
            <a:spAutoFit/>
          </a:bodyPr>
          <a:lstStyle/>
          <a:p>
            <a:r>
              <a:rPr lang="ja-JP" altLang="en-US" sz="1600" b="1" dirty="0">
                <a:ln>
                  <a:solidFill>
                    <a:schemeClr val="bg1"/>
                  </a:solidFill>
                </a:ln>
                <a:solidFill>
                  <a:schemeClr val="bg1"/>
                </a:solidFill>
              </a:rPr>
              <a:t>（</a:t>
            </a:r>
            <a:r>
              <a:rPr lang="ja-JP" altLang="en-US" sz="1600" b="1" dirty="0" smtClean="0">
                <a:ln>
                  <a:solidFill>
                    <a:schemeClr val="bg1"/>
                  </a:solidFill>
                </a:ln>
                <a:solidFill>
                  <a:schemeClr val="bg1"/>
                </a:solidFill>
              </a:rPr>
              <a:t>持続可能な開発目標）</a:t>
            </a:r>
            <a:endParaRPr kumimoji="1" lang="ja-JP" altLang="en-US" sz="1100" b="1" dirty="0">
              <a:ln>
                <a:solidFill>
                  <a:schemeClr val="bg1"/>
                </a:solidFill>
              </a:ln>
              <a:solidFill>
                <a:schemeClr val="bg1"/>
              </a:solidFill>
            </a:endParaRPr>
          </a:p>
        </p:txBody>
      </p:sp>
      <p:sp>
        <p:nvSpPr>
          <p:cNvPr id="50" name="テキスト ボックス 49"/>
          <p:cNvSpPr txBox="1"/>
          <p:nvPr/>
        </p:nvSpPr>
        <p:spPr>
          <a:xfrm>
            <a:off x="310069" y="1506380"/>
            <a:ext cx="6351054"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「国連で決め</a:t>
            </a:r>
            <a:r>
              <a:rPr lang="ja-JP" altLang="en-US" sz="1600" dirty="0">
                <a:latin typeface="みんなの文字ゴTTh-R" panose="020B0500000000000000" pitchFamily="50" charset="-128"/>
                <a:ea typeface="みんなの文字ゴTTh-R" panose="020B0500000000000000" pitchFamily="50" charset="-128"/>
              </a:rPr>
              <a:t>た</a:t>
            </a:r>
            <a:r>
              <a:rPr lang="en-US" altLang="ja-JP" sz="1600" dirty="0" smtClean="0">
                <a:latin typeface="みんなの文字ゴTTh-R" panose="020B0500000000000000" pitchFamily="50" charset="-128"/>
                <a:ea typeface="みんなの文字ゴTTh-R" panose="020B0500000000000000" pitchFamily="50" charset="-128"/>
              </a:rPr>
              <a:t>2030</a:t>
            </a:r>
            <a:r>
              <a:rPr lang="ja-JP" altLang="en-US" sz="1600" dirty="0" smtClean="0">
                <a:latin typeface="みんなの文字ゴTTh-R" panose="020B0500000000000000" pitchFamily="50" charset="-128"/>
                <a:ea typeface="みんなの文字ゴTTh-R" panose="020B0500000000000000" pitchFamily="50" charset="-128"/>
              </a:rPr>
              <a:t>年までに世界をより良くするための目標」です。</a:t>
            </a:r>
            <a:endParaRPr lang="en-US" altLang="ja-JP" sz="1600" dirty="0">
              <a:latin typeface="みんなの文字ゴTTh-R" panose="020B0500000000000000" pitchFamily="50" charset="-128"/>
              <a:ea typeface="みんなの文字ゴTTh-R" panose="020B0500000000000000" pitchFamily="50" charset="-128"/>
            </a:endParaRPr>
          </a:p>
        </p:txBody>
      </p:sp>
      <p:sp>
        <p:nvSpPr>
          <p:cNvPr id="55" name="テキスト ボックス 54">
            <a:extLst>
              <a:ext uri="{FF2B5EF4-FFF2-40B4-BE49-F238E27FC236}">
                <a16:creationId xmlns:a16="http://schemas.microsoft.com/office/drawing/2014/main" xmlns="" id="{8818EF6D-CEF8-43E3-AF03-94657D7D3E82}"/>
              </a:ext>
            </a:extLst>
          </p:cNvPr>
          <p:cNvSpPr txBox="1"/>
          <p:nvPr/>
        </p:nvSpPr>
        <p:spPr>
          <a:xfrm>
            <a:off x="422481" y="3477321"/>
            <a:ext cx="3561509" cy="338554"/>
          </a:xfrm>
          <a:prstGeom prst="rect">
            <a:avLst/>
          </a:prstGeom>
          <a:noFill/>
        </p:spPr>
        <p:txBody>
          <a:bodyPr wrap="square" rtlCol="0">
            <a:spAutoFit/>
          </a:bodyPr>
          <a:lstStyle/>
          <a:p>
            <a:r>
              <a:rPr lang="ja-JP" altLang="en-US" sz="1600" dirty="0">
                <a:latin typeface="みんなの文字ゴTTh-R" panose="020B0500000000000000" pitchFamily="50" charset="-128"/>
                <a:ea typeface="みんなの文字ゴTTh-R" panose="020B0500000000000000" pitchFamily="50" charset="-128"/>
              </a:rPr>
              <a:t>日本</a:t>
            </a:r>
            <a:r>
              <a:rPr lang="ja-JP" altLang="en-US" sz="1600" dirty="0" smtClean="0">
                <a:latin typeface="みんなの文字ゴTTh-R" panose="020B0500000000000000" pitchFamily="50" charset="-128"/>
                <a:ea typeface="みんなの文字ゴTTh-R" panose="020B0500000000000000" pitchFamily="50" charset="-128"/>
              </a:rPr>
              <a:t>におけるＳＤＧ</a:t>
            </a:r>
            <a:r>
              <a:rPr lang="en-US" altLang="ja-JP" sz="1600" dirty="0" smtClean="0">
                <a:latin typeface="みんなの文字ゴTTh-R" panose="020B0500000000000000" pitchFamily="50" charset="-128"/>
                <a:ea typeface="みんなの文字ゴTTh-R" panose="020B0500000000000000" pitchFamily="50" charset="-128"/>
              </a:rPr>
              <a:t>s</a:t>
            </a:r>
            <a:r>
              <a:rPr lang="ja-JP" altLang="en-US" sz="1600" dirty="0" smtClean="0">
                <a:latin typeface="みんなの文字ゴTTh-R" panose="020B0500000000000000" pitchFamily="50" charset="-128"/>
                <a:ea typeface="みんなの文字ゴTTh-R" panose="020B0500000000000000" pitchFamily="50" charset="-128"/>
              </a:rPr>
              <a:t>について</a:t>
            </a:r>
            <a:endParaRPr lang="en-US" altLang="ja-JP" sz="1600" dirty="0">
              <a:latin typeface="みんなの文字ゴTTh-R" panose="020B0500000000000000" pitchFamily="50" charset="-128"/>
              <a:ea typeface="みんなの文字ゴTTh-R" panose="020B0500000000000000" pitchFamily="50" charset="-128"/>
            </a:endParaRPr>
          </a:p>
        </p:txBody>
      </p:sp>
      <p:pic>
        <p:nvPicPr>
          <p:cNvPr id="60" name="図 59">
            <a:extLst>
              <a:ext uri="{FF2B5EF4-FFF2-40B4-BE49-F238E27FC236}">
                <a16:creationId xmlns:a16="http://schemas.microsoft.com/office/drawing/2014/main" xmlns="" id="{84EE1FCE-7DBB-41B7-ADF8-920E11CBD3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8964" y="8444331"/>
            <a:ext cx="490117" cy="490117"/>
          </a:xfrm>
          <a:prstGeom prst="rect">
            <a:avLst/>
          </a:prstGeom>
        </p:spPr>
      </p:pic>
      <p:pic>
        <p:nvPicPr>
          <p:cNvPr id="66" name="図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8735" y="9283212"/>
            <a:ext cx="591649" cy="622788"/>
          </a:xfrm>
          <a:prstGeom prst="rect">
            <a:avLst/>
          </a:prstGeom>
        </p:spPr>
      </p:pic>
      <p:pic>
        <p:nvPicPr>
          <p:cNvPr id="71" name="図 70">
            <a:extLst>
              <a:ext uri="{FF2B5EF4-FFF2-40B4-BE49-F238E27FC236}">
                <a16:creationId xmlns:a16="http://schemas.microsoft.com/office/drawing/2014/main" xmlns="" id="{10C47EB9-75D8-46B9-92B3-B626FF0B38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1972" y="8167293"/>
            <a:ext cx="475227" cy="475226"/>
          </a:xfrm>
          <a:prstGeom prst="rect">
            <a:avLst/>
          </a:prstGeom>
        </p:spPr>
      </p:pic>
      <p:pic>
        <p:nvPicPr>
          <p:cNvPr id="72" name="図 71">
            <a:extLst>
              <a:ext uri="{FF2B5EF4-FFF2-40B4-BE49-F238E27FC236}">
                <a16:creationId xmlns:a16="http://schemas.microsoft.com/office/drawing/2014/main" xmlns="" id="{CF50A21B-D5FD-43C9-82A7-58CDE295D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87236" y="8683439"/>
            <a:ext cx="479315" cy="479314"/>
          </a:xfrm>
          <a:prstGeom prst="rect">
            <a:avLst/>
          </a:prstGeom>
        </p:spPr>
      </p:pic>
      <p:pic>
        <p:nvPicPr>
          <p:cNvPr id="73" name="図 72">
            <a:extLst>
              <a:ext uri="{FF2B5EF4-FFF2-40B4-BE49-F238E27FC236}">
                <a16:creationId xmlns:a16="http://schemas.microsoft.com/office/drawing/2014/main" xmlns="" id="{F0F840CF-DBB0-462F-A033-0872AD65F8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95300" y="8109403"/>
            <a:ext cx="502030" cy="502029"/>
          </a:xfrm>
          <a:prstGeom prst="rect">
            <a:avLst/>
          </a:prstGeom>
        </p:spPr>
      </p:pic>
      <p:pic>
        <p:nvPicPr>
          <p:cNvPr id="75" name="図 74">
            <a:extLst>
              <a:ext uri="{FF2B5EF4-FFF2-40B4-BE49-F238E27FC236}">
                <a16:creationId xmlns:a16="http://schemas.microsoft.com/office/drawing/2014/main" xmlns="" id="{54260F41-62D2-4CB1-AE45-38221FAC2C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0116" y="9347236"/>
            <a:ext cx="494741" cy="494739"/>
          </a:xfrm>
          <a:prstGeom prst="rect">
            <a:avLst/>
          </a:prstGeom>
        </p:spPr>
      </p:pic>
      <p:pic>
        <p:nvPicPr>
          <p:cNvPr id="76" name="図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5763" y="9225377"/>
            <a:ext cx="578910" cy="645025"/>
          </a:xfrm>
          <a:prstGeom prst="rect">
            <a:avLst/>
          </a:prstGeom>
        </p:spPr>
      </p:pic>
      <p:sp>
        <p:nvSpPr>
          <p:cNvPr id="47" name="テキスト ボックス 46">
            <a:extLst>
              <a:ext uri="{FF2B5EF4-FFF2-40B4-BE49-F238E27FC236}">
                <a16:creationId xmlns:a16="http://schemas.microsoft.com/office/drawing/2014/main" xmlns="" id="{A9783EAE-6FEC-4C1B-BFA4-D665543C1539}"/>
              </a:ext>
            </a:extLst>
          </p:cNvPr>
          <p:cNvSpPr txBox="1"/>
          <p:nvPr/>
        </p:nvSpPr>
        <p:spPr>
          <a:xfrm>
            <a:off x="39789" y="6083634"/>
            <a:ext cx="4034001" cy="461665"/>
          </a:xfrm>
          <a:prstGeom prst="rect">
            <a:avLst/>
          </a:prstGeom>
          <a:noFill/>
        </p:spPr>
        <p:txBody>
          <a:bodyPr wrap="square" rtlCol="0">
            <a:spAutoFit/>
          </a:bodyPr>
          <a:lstStyle/>
          <a:p>
            <a:r>
              <a:rPr lang="ja-JP" altLang="en-US" sz="1200" b="1" dirty="0" smtClean="0">
                <a:latin typeface="HGP創英角ｺﾞｼｯｸUB" panose="020B0900000000000000" pitchFamily="50" charset="-128"/>
                <a:ea typeface="HGP創英角ｺﾞｼｯｸUB" panose="020B0900000000000000" pitchFamily="50" charset="-128"/>
              </a:rPr>
              <a:t>◆ </a:t>
            </a:r>
            <a:r>
              <a:rPr lang="ja-JP" altLang="en-US" sz="1200" dirty="0" smtClean="0">
                <a:latin typeface="HGP創英角ｺﾞｼｯｸUB" panose="020B0900000000000000" pitchFamily="50" charset="-128"/>
                <a:ea typeface="HGP創英角ｺﾞｼｯｸUB" panose="020B0900000000000000" pitchFamily="50" charset="-128"/>
              </a:rPr>
              <a:t>「郡山市</a:t>
            </a:r>
            <a:r>
              <a:rPr lang="ja-JP" altLang="en-US" sz="1200" dirty="0">
                <a:latin typeface="HGP創英角ｺﾞｼｯｸUB" panose="020B0900000000000000" pitchFamily="50" charset="-128"/>
                <a:ea typeface="HGP創英角ｺﾞｼｯｸUB" panose="020B0900000000000000" pitchFamily="50" charset="-128"/>
              </a:rPr>
              <a:t>まちづくり基本</a:t>
            </a:r>
            <a:r>
              <a:rPr lang="ja-JP" altLang="en-US" sz="1200" dirty="0" smtClean="0">
                <a:latin typeface="HGP創英角ｺﾞｼｯｸUB" panose="020B0900000000000000" pitchFamily="50" charset="-128"/>
                <a:ea typeface="HGP創英角ｺﾞｼｯｸUB" panose="020B0900000000000000" pitchFamily="50" charset="-128"/>
              </a:rPr>
              <a:t>指針」へＳＤＧｓ</a:t>
            </a:r>
            <a:r>
              <a:rPr lang="ja-JP" altLang="en-US" sz="1200" b="1" dirty="0">
                <a:latin typeface="HGP創英角ｺﾞｼｯｸUB" panose="020B0900000000000000" pitchFamily="50" charset="-128"/>
                <a:ea typeface="HGP創英角ｺﾞｼｯｸUB" panose="020B0900000000000000" pitchFamily="50" charset="-128"/>
              </a:rPr>
              <a:t>を</a:t>
            </a:r>
            <a:r>
              <a:rPr lang="ja-JP" altLang="en-US" sz="1200" b="1" dirty="0" smtClean="0">
                <a:latin typeface="HGP創英角ｺﾞｼｯｸUB" panose="020B0900000000000000" pitchFamily="50" charset="-128"/>
                <a:ea typeface="HGP創英角ｺﾞｼｯｸUB" panose="020B0900000000000000" pitchFamily="50" charset="-128"/>
              </a:rPr>
              <a:t>導入しました。</a:t>
            </a:r>
            <a:endParaRPr lang="en-US" altLang="ja-JP" sz="1200" b="1" dirty="0" smtClean="0">
              <a:latin typeface="HGP創英角ｺﾞｼｯｸUB" panose="020B0900000000000000" pitchFamily="50" charset="-128"/>
              <a:ea typeface="HGP創英角ｺﾞｼｯｸUB" panose="020B0900000000000000" pitchFamily="50" charset="-128"/>
            </a:endParaRPr>
          </a:p>
          <a:p>
            <a:endParaRPr lang="en-US" altLang="ja-JP" sz="1200" b="1" dirty="0" smtClean="0"/>
          </a:p>
        </p:txBody>
      </p:sp>
      <p:sp>
        <p:nvSpPr>
          <p:cNvPr id="56" name="テキスト ボックス 55">
            <a:extLst>
              <a:ext uri="{FF2B5EF4-FFF2-40B4-BE49-F238E27FC236}">
                <a16:creationId xmlns:a16="http://schemas.microsoft.com/office/drawing/2014/main" xmlns="" id="{8818EF6D-CEF8-43E3-AF03-94657D7D3E82}"/>
              </a:ext>
            </a:extLst>
          </p:cNvPr>
          <p:cNvSpPr txBox="1"/>
          <p:nvPr/>
        </p:nvSpPr>
        <p:spPr>
          <a:xfrm>
            <a:off x="418013" y="5812767"/>
            <a:ext cx="3671551"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郡山市におけるＳＤＧｓについて</a:t>
            </a:r>
            <a:endParaRPr lang="en-US" altLang="ja-JP" sz="1600" dirty="0">
              <a:latin typeface="みんなの文字ゴTTh-R" panose="020B0500000000000000" pitchFamily="50" charset="-128"/>
              <a:ea typeface="みんなの文字ゴTTh-R" panose="020B0500000000000000" pitchFamily="50" charset="-128"/>
            </a:endParaRPr>
          </a:p>
        </p:txBody>
      </p:sp>
      <p:sp>
        <p:nvSpPr>
          <p:cNvPr id="63" name="テキスト ボックス 62">
            <a:extLst>
              <a:ext uri="{FF2B5EF4-FFF2-40B4-BE49-F238E27FC236}">
                <a16:creationId xmlns:a16="http://schemas.microsoft.com/office/drawing/2014/main" xmlns="" id="{A9783EAE-6FEC-4C1B-BFA4-D665543C1539}"/>
              </a:ext>
            </a:extLst>
          </p:cNvPr>
          <p:cNvSpPr txBox="1"/>
          <p:nvPr/>
        </p:nvSpPr>
        <p:spPr>
          <a:xfrm>
            <a:off x="226793" y="6352649"/>
            <a:ext cx="3846997" cy="461665"/>
          </a:xfrm>
          <a:prstGeom prst="rect">
            <a:avLst/>
          </a:prstGeom>
          <a:noFill/>
        </p:spPr>
        <p:txBody>
          <a:bodyPr wrap="square" rtlCol="0">
            <a:spAutoFit/>
          </a:bodyPr>
          <a:lstStyle/>
          <a:p>
            <a:r>
              <a:rPr lang="ja-JP" altLang="en-US" sz="1200" dirty="0" smtClean="0">
                <a:latin typeface="みんなの文字ゴTTp-R" panose="020B0500000000000000" pitchFamily="50" charset="-128"/>
                <a:ea typeface="みんなの文字ゴTTp-R" panose="020B0500000000000000" pitchFamily="50" charset="-128"/>
              </a:rPr>
              <a:t>まちづくり基本</a:t>
            </a:r>
            <a:r>
              <a:rPr lang="ja-JP" altLang="en-US" sz="1200" dirty="0">
                <a:latin typeface="みんなの文字ゴTTp-R" panose="020B0500000000000000" pitchFamily="50" charset="-128"/>
                <a:ea typeface="みんなの文字ゴTTp-R" panose="020B0500000000000000" pitchFamily="50" charset="-128"/>
              </a:rPr>
              <a:t>指針に基づいて事業を行うことが</a:t>
            </a:r>
            <a:r>
              <a:rPr lang="ja-JP" altLang="en-US" sz="1200" dirty="0" smtClean="0">
                <a:latin typeface="みんなの文字ゴTTp-R" panose="020B0500000000000000" pitchFamily="50" charset="-128"/>
                <a:ea typeface="みんなの文字ゴTTp-R" panose="020B0500000000000000" pitchFamily="50" charset="-128"/>
              </a:rPr>
              <a:t>、同時</a:t>
            </a:r>
            <a:r>
              <a:rPr lang="ja-JP" altLang="en-US" sz="1200" dirty="0">
                <a:latin typeface="みんなの文字ゴTTp-R" panose="020B0500000000000000" pitchFamily="50" charset="-128"/>
                <a:ea typeface="みんなの文字ゴTTp-R" panose="020B0500000000000000" pitchFamily="50" charset="-128"/>
              </a:rPr>
              <a:t>に</a:t>
            </a:r>
            <a:r>
              <a:rPr lang="ja-JP" altLang="en-US" sz="1200" dirty="0" smtClean="0">
                <a:latin typeface="みんなの文字ゴTTp-R" panose="020B0500000000000000" pitchFamily="50" charset="-128"/>
                <a:ea typeface="みんなの文字ゴTTp-R" panose="020B0500000000000000" pitchFamily="50" charset="-128"/>
              </a:rPr>
              <a:t>ＳＤＧｓの</a:t>
            </a:r>
            <a:r>
              <a:rPr lang="ja-JP" altLang="en-US" sz="1200" dirty="0">
                <a:latin typeface="みんなの文字ゴTTp-R" panose="020B0500000000000000" pitchFamily="50" charset="-128"/>
                <a:ea typeface="みんなの文字ゴTTp-R" panose="020B0500000000000000" pitchFamily="50" charset="-128"/>
              </a:rPr>
              <a:t>目標達成にも繋がると</a:t>
            </a:r>
            <a:r>
              <a:rPr lang="ja-JP" altLang="en-US" sz="1200" dirty="0" smtClean="0">
                <a:latin typeface="みんなの文字ゴTTp-R" panose="020B0500000000000000" pitchFamily="50" charset="-128"/>
                <a:ea typeface="みんなの文字ゴTTp-R" panose="020B0500000000000000" pitchFamily="50" charset="-128"/>
              </a:rPr>
              <a:t>考えていま</a:t>
            </a:r>
            <a:r>
              <a:rPr lang="ja-JP" altLang="en-US" sz="1200" dirty="0">
                <a:latin typeface="みんなの文字ゴTTp-R" panose="020B0500000000000000" pitchFamily="50" charset="-128"/>
                <a:ea typeface="みんなの文字ゴTTp-R" panose="020B0500000000000000" pitchFamily="50" charset="-128"/>
              </a:rPr>
              <a:t>す</a:t>
            </a:r>
            <a:r>
              <a:rPr lang="ja-JP" altLang="en-US" sz="1100" dirty="0" smtClean="0">
                <a:latin typeface="みんなの文字ゴTTp-R" panose="020B0500000000000000" pitchFamily="50" charset="-128"/>
                <a:ea typeface="みんなの文字ゴTTp-R" panose="020B0500000000000000" pitchFamily="50" charset="-128"/>
              </a:rPr>
              <a:t>。</a:t>
            </a:r>
            <a:endParaRPr lang="ja-JP" altLang="en-US" sz="1100" dirty="0">
              <a:latin typeface="みんなの文字ゴTTp-R" panose="020B0500000000000000" pitchFamily="50" charset="-128"/>
              <a:ea typeface="みんなの文字ゴTTp-R" panose="020B0500000000000000" pitchFamily="50" charset="-128"/>
            </a:endParaRPr>
          </a:p>
        </p:txBody>
      </p:sp>
      <p:grpSp>
        <p:nvGrpSpPr>
          <p:cNvPr id="3" name="グループ化 2"/>
          <p:cNvGrpSpPr/>
          <p:nvPr/>
        </p:nvGrpSpPr>
        <p:grpSpPr>
          <a:xfrm>
            <a:off x="4319467" y="5707488"/>
            <a:ext cx="2414775" cy="1068635"/>
            <a:chOff x="3932424" y="6122588"/>
            <a:chExt cx="2751021" cy="1108083"/>
          </a:xfrm>
        </p:grpSpPr>
        <p:sp>
          <p:nvSpPr>
            <p:cNvPr id="64" name="テキスト ボックス 63">
              <a:extLst>
                <a:ext uri="{FF2B5EF4-FFF2-40B4-BE49-F238E27FC236}">
                  <a16:creationId xmlns:a16="http://schemas.microsoft.com/office/drawing/2014/main" xmlns="" id="{A9783EAE-6FEC-4C1B-BFA4-D665543C1539}"/>
                </a:ext>
              </a:extLst>
            </p:cNvPr>
            <p:cNvSpPr txBox="1"/>
            <p:nvPr/>
          </p:nvSpPr>
          <p:spPr>
            <a:xfrm>
              <a:off x="3932424" y="6122588"/>
              <a:ext cx="1233735" cy="261610"/>
            </a:xfrm>
            <a:prstGeom prst="rect">
              <a:avLst/>
            </a:prstGeom>
            <a:noFill/>
          </p:spPr>
          <p:txBody>
            <a:bodyPr wrap="square" rtlCol="0">
              <a:spAutoFit/>
            </a:bodyPr>
            <a:lstStyle/>
            <a:p>
              <a:r>
                <a:rPr lang="ja-JP" altLang="en-US" sz="1100" dirty="0"/>
                <a:t>（</a:t>
              </a:r>
              <a:r>
                <a:rPr lang="ja-JP" altLang="en-US" sz="1100" dirty="0" smtClean="0"/>
                <a:t>例）</a:t>
              </a:r>
              <a:endParaRPr lang="ja-JP" altLang="en-US" sz="1100" dirty="0"/>
            </a:p>
          </p:txBody>
        </p:sp>
        <p:pic>
          <p:nvPicPr>
            <p:cNvPr id="58" name="図 57"/>
            <p:cNvPicPr>
              <a:picLocks noChangeAspect="1"/>
            </p:cNvPicPr>
            <p:nvPr/>
          </p:nvPicPr>
          <p:blipFill>
            <a:blip r:embed="rId15"/>
            <a:stretch>
              <a:fillRect/>
            </a:stretch>
          </p:blipFill>
          <p:spPr>
            <a:xfrm>
              <a:off x="4080888" y="6360871"/>
              <a:ext cx="2168997" cy="869800"/>
            </a:xfrm>
            <a:prstGeom prst="rect">
              <a:avLst/>
            </a:prstGeom>
          </p:spPr>
        </p:pic>
        <p:pic>
          <p:nvPicPr>
            <p:cNvPr id="59" name="図 58">
              <a:extLst>
                <a:ext uri="{FF2B5EF4-FFF2-40B4-BE49-F238E27FC236}">
                  <a16:creationId xmlns:a16="http://schemas.microsoft.com/office/drawing/2014/main" xmlns="" id="{3F1A5684-6441-476E-8341-85906ADF76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46284" y="6438935"/>
              <a:ext cx="337161" cy="337161"/>
            </a:xfrm>
            <a:prstGeom prst="rect">
              <a:avLst/>
            </a:prstGeom>
          </p:spPr>
        </p:pic>
        <p:pic>
          <p:nvPicPr>
            <p:cNvPr id="65" name="図 64">
              <a:extLst>
                <a:ext uri="{FF2B5EF4-FFF2-40B4-BE49-F238E27FC236}">
                  <a16:creationId xmlns:a16="http://schemas.microsoft.com/office/drawing/2014/main" xmlns="" id="{D3085B3E-26BA-4443-A628-898072907F1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46284" y="6817379"/>
              <a:ext cx="337161" cy="337161"/>
            </a:xfrm>
            <a:prstGeom prst="rect">
              <a:avLst/>
            </a:prstGeom>
          </p:spPr>
        </p:pic>
      </p:grpSp>
      <p:sp>
        <p:nvSpPr>
          <p:cNvPr id="68" name="テキスト ボックス 67"/>
          <p:cNvSpPr txBox="1"/>
          <p:nvPr/>
        </p:nvSpPr>
        <p:spPr>
          <a:xfrm>
            <a:off x="2552590" y="8174058"/>
            <a:ext cx="1285681" cy="369332"/>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ＣＯ</a:t>
            </a:r>
            <a:r>
              <a:rPr lang="ja-JP" altLang="en-US" sz="600" b="1" dirty="0" smtClean="0">
                <a:latin typeface="みんなの文字ゴTTp-R" panose="020B0500000000000000" pitchFamily="50" charset="-128"/>
                <a:ea typeface="みんなの文字ゴTTp-R" panose="020B0500000000000000" pitchFamily="50" charset="-128"/>
              </a:rPr>
              <a:t>２</a:t>
            </a:r>
            <a:r>
              <a:rPr lang="ja-JP" altLang="en-US" sz="900" b="1" dirty="0" smtClean="0">
                <a:latin typeface="みんなの文字ゴTTp-R" panose="020B0500000000000000" pitchFamily="50" charset="-128"/>
                <a:ea typeface="みんなの文字ゴTTp-R" panose="020B0500000000000000" pitchFamily="50" charset="-128"/>
              </a:rPr>
              <a:t>を排出しない</a:t>
            </a:r>
            <a:endParaRPr lang="en-US" altLang="ja-JP" sz="900" b="1" dirty="0" smtClean="0">
              <a:latin typeface="みんなの文字ゴTTp-R" panose="020B0500000000000000" pitchFamily="50" charset="-128"/>
              <a:ea typeface="みんなの文字ゴTTp-R" panose="020B0500000000000000" pitchFamily="50" charset="-128"/>
            </a:endParaRPr>
          </a:p>
          <a:p>
            <a:r>
              <a:rPr lang="ja-JP" altLang="en-US" sz="900" b="1" dirty="0" smtClean="0">
                <a:latin typeface="みんなの文字ゴTTp-R" panose="020B0500000000000000" pitchFamily="50" charset="-128"/>
                <a:ea typeface="みんなの文字ゴTTp-R" panose="020B0500000000000000" pitchFamily="50" charset="-128"/>
              </a:rPr>
              <a:t>エネルギーの利用</a:t>
            </a:r>
            <a:endParaRPr kumimoji="1" lang="ja-JP" altLang="en-US" sz="200" b="1" dirty="0">
              <a:latin typeface="みんなの文字ゴTTp-R" panose="020B0500000000000000" pitchFamily="50" charset="-128"/>
              <a:ea typeface="みんなの文字ゴTTp-R" panose="020B0500000000000000" pitchFamily="50" charset="-128"/>
            </a:endParaRPr>
          </a:p>
        </p:txBody>
      </p:sp>
      <p:sp>
        <p:nvSpPr>
          <p:cNvPr id="20" name="右矢印 19"/>
          <p:cNvSpPr/>
          <p:nvPr/>
        </p:nvSpPr>
        <p:spPr>
          <a:xfrm>
            <a:off x="125951" y="6807235"/>
            <a:ext cx="201683" cy="173778"/>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右矢印 68"/>
          <p:cNvSpPr/>
          <p:nvPr/>
        </p:nvSpPr>
        <p:spPr>
          <a:xfrm>
            <a:off x="3603596" y="9426952"/>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a:off x="5861205" y="9470530"/>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a:off x="5864088" y="8510146"/>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a:off x="994320" y="9470530"/>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右矢印 79"/>
          <p:cNvSpPr/>
          <p:nvPr/>
        </p:nvSpPr>
        <p:spPr>
          <a:xfrm>
            <a:off x="3603597" y="8530247"/>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422549" y="7890957"/>
            <a:ext cx="6251686"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ＳＤＧｓは</a:t>
            </a:r>
            <a:r>
              <a:rPr lang="ja-JP" altLang="en-US" sz="1600" dirty="0">
                <a:latin typeface="みんなの文字ゴTTh-R" panose="020B0500000000000000" pitchFamily="50" charset="-128"/>
                <a:ea typeface="みんなの文字ゴTTh-R" panose="020B0500000000000000" pitchFamily="50" charset="-128"/>
              </a:rPr>
              <a:t>日常生活のあらゆる場面で関係しています</a:t>
            </a:r>
            <a:r>
              <a:rPr lang="ja-JP" altLang="en-US" sz="1400" dirty="0">
                <a:latin typeface="みんなの文字ゴTTh-R" panose="020B0500000000000000" pitchFamily="50" charset="-128"/>
                <a:ea typeface="みんなの文字ゴTTh-R" panose="020B0500000000000000" pitchFamily="50" charset="-128"/>
              </a:rPr>
              <a:t>。</a:t>
            </a:r>
            <a:endParaRPr lang="en-US" altLang="ja-JP" sz="1400" dirty="0">
              <a:latin typeface="みんなの文字ゴTTh-R" panose="020B0500000000000000" pitchFamily="50" charset="-128"/>
              <a:ea typeface="みんなの文字ゴTTh-R" panose="020B0500000000000000" pitchFamily="50" charset="-128"/>
            </a:endParaRPr>
          </a:p>
        </p:txBody>
      </p:sp>
      <p:pic>
        <p:nvPicPr>
          <p:cNvPr id="24" name="図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83378" y="8329136"/>
            <a:ext cx="784467" cy="680526"/>
          </a:xfrm>
          <a:prstGeom prst="rect">
            <a:avLst/>
          </a:prstGeom>
        </p:spPr>
      </p:pic>
      <p:sp>
        <p:nvSpPr>
          <p:cNvPr id="84" name="テキスト ボックス 83"/>
          <p:cNvSpPr txBox="1"/>
          <p:nvPr/>
        </p:nvSpPr>
        <p:spPr>
          <a:xfrm>
            <a:off x="4841662" y="8109049"/>
            <a:ext cx="2044852" cy="230832"/>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リサイクルの推進</a:t>
            </a:r>
            <a:endParaRPr kumimoji="1" lang="ja-JP" altLang="en-US" sz="300" b="1" dirty="0">
              <a:latin typeface="みんなの文字ゴTTp-R" panose="020B0500000000000000" pitchFamily="50" charset="-128"/>
              <a:ea typeface="みんなの文字ゴTTp-R" panose="020B0500000000000000" pitchFamily="50" charset="-128"/>
            </a:endParaRPr>
          </a:p>
        </p:txBody>
      </p:sp>
      <p:sp>
        <p:nvSpPr>
          <p:cNvPr id="85" name="テキスト ボックス 84"/>
          <p:cNvSpPr txBox="1"/>
          <p:nvPr/>
        </p:nvSpPr>
        <p:spPr>
          <a:xfrm>
            <a:off x="4898212" y="9041427"/>
            <a:ext cx="1090775" cy="276999"/>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子育て･介護支援</a:t>
            </a:r>
            <a:endParaRPr lang="en-US" altLang="ja-JP" sz="900" b="1" dirty="0" smtClean="0">
              <a:latin typeface="みんなの文字ゴTTp-R" panose="020B0500000000000000" pitchFamily="50" charset="-128"/>
              <a:ea typeface="みんなの文字ゴTTp-R" panose="020B0500000000000000" pitchFamily="50" charset="-128"/>
            </a:endParaRPr>
          </a:p>
          <a:p>
            <a:endParaRPr kumimoji="1" lang="ja-JP" altLang="en-US" sz="300" b="1" dirty="0">
              <a:latin typeface="みんなの文字ゴTTp-R" panose="020B0500000000000000" pitchFamily="50" charset="-128"/>
              <a:ea typeface="みんなの文字ゴTTp-R" panose="020B0500000000000000" pitchFamily="50" charset="-128"/>
            </a:endParaRPr>
          </a:p>
        </p:txBody>
      </p:sp>
      <p:sp>
        <p:nvSpPr>
          <p:cNvPr id="86" name="テキスト ボックス 85"/>
          <p:cNvSpPr txBox="1"/>
          <p:nvPr/>
        </p:nvSpPr>
        <p:spPr>
          <a:xfrm>
            <a:off x="226793" y="8159568"/>
            <a:ext cx="2044852" cy="230832"/>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食料の地産地消</a:t>
            </a:r>
            <a:endParaRPr kumimoji="1" lang="ja-JP" altLang="en-US" sz="300" b="1" dirty="0">
              <a:latin typeface="みんなの文字ゴTTp-R" panose="020B0500000000000000" pitchFamily="50" charset="-128"/>
              <a:ea typeface="みんなの文字ゴTTp-R" panose="020B0500000000000000" pitchFamily="50" charset="-128"/>
            </a:endParaRPr>
          </a:p>
        </p:txBody>
      </p:sp>
      <p:sp>
        <p:nvSpPr>
          <p:cNvPr id="87" name="テキスト ボックス 86"/>
          <p:cNvSpPr txBox="1"/>
          <p:nvPr/>
        </p:nvSpPr>
        <p:spPr>
          <a:xfrm>
            <a:off x="164907" y="9100008"/>
            <a:ext cx="2044852" cy="230832"/>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働きやすい環境づくり</a:t>
            </a:r>
            <a:endParaRPr kumimoji="1" lang="ja-JP" altLang="en-US" sz="300" b="1" dirty="0">
              <a:latin typeface="みんなの文字ゴTTp-R" panose="020B0500000000000000" pitchFamily="50" charset="-128"/>
              <a:ea typeface="みんなの文字ゴTTp-R" panose="020B0500000000000000" pitchFamily="50" charset="-128"/>
            </a:endParaRPr>
          </a:p>
        </p:txBody>
      </p:sp>
      <p:sp>
        <p:nvSpPr>
          <p:cNvPr id="88" name="テキスト ボックス 87"/>
          <p:cNvSpPr txBox="1"/>
          <p:nvPr/>
        </p:nvSpPr>
        <p:spPr>
          <a:xfrm>
            <a:off x="2471529" y="9096528"/>
            <a:ext cx="2044852" cy="230832"/>
          </a:xfrm>
          <a:prstGeom prst="rect">
            <a:avLst/>
          </a:prstGeom>
          <a:noFill/>
        </p:spPr>
        <p:txBody>
          <a:bodyPr wrap="square" rtlCol="0">
            <a:spAutoFit/>
          </a:bodyPr>
          <a:lstStyle/>
          <a:p>
            <a:r>
              <a:rPr lang="ja-JP" altLang="en-US" sz="900" b="1" dirty="0" smtClean="0">
                <a:latin typeface="みんなの文字ゴTTp-R" panose="020B0500000000000000" pitchFamily="50" charset="-128"/>
                <a:ea typeface="みんなの文字ゴTTp-R" panose="020B0500000000000000" pitchFamily="50" charset="-128"/>
              </a:rPr>
              <a:t>住みやすいまちづくり</a:t>
            </a:r>
            <a:endParaRPr lang="en-US" altLang="ja-JP" sz="900" b="1" dirty="0" smtClean="0">
              <a:latin typeface="みんなの文字ゴTTp-R" panose="020B0500000000000000" pitchFamily="50" charset="-128"/>
              <a:ea typeface="みんなの文字ゴTTp-R" panose="020B0500000000000000" pitchFamily="50" charset="-128"/>
            </a:endParaRPr>
          </a:p>
        </p:txBody>
      </p:sp>
      <p:sp>
        <p:nvSpPr>
          <p:cNvPr id="90" name="テキスト ボックス 89"/>
          <p:cNvSpPr txBox="1"/>
          <p:nvPr/>
        </p:nvSpPr>
        <p:spPr>
          <a:xfrm>
            <a:off x="4461037" y="2874794"/>
            <a:ext cx="2200086" cy="200055"/>
          </a:xfrm>
          <a:prstGeom prst="rect">
            <a:avLst/>
          </a:prstGeom>
          <a:noFill/>
        </p:spPr>
        <p:txBody>
          <a:bodyPr wrap="square" rtlCol="0">
            <a:spAutoFit/>
          </a:bodyPr>
          <a:lstStyle/>
          <a:p>
            <a:r>
              <a:rPr lang="ja-JP" altLang="en-US" sz="700" dirty="0" smtClean="0">
                <a:latin typeface="みんなの文字ゴTTh-R" panose="020B0500000000000000" pitchFamily="50" charset="-128"/>
                <a:ea typeface="みんなの文字ゴTTh-R" panose="020B0500000000000000" pitchFamily="50" charset="-128"/>
              </a:rPr>
              <a:t>▲</a:t>
            </a:r>
            <a:r>
              <a:rPr lang="en-US" altLang="ja-JP" sz="700" dirty="0" smtClean="0">
                <a:latin typeface="みんなの文字ゴTTh-R" panose="020B0500000000000000" pitchFamily="50" charset="-128"/>
                <a:ea typeface="みんなの文字ゴTTh-R" panose="020B0500000000000000" pitchFamily="50" charset="-128"/>
              </a:rPr>
              <a:t>17</a:t>
            </a:r>
            <a:r>
              <a:rPr lang="ja-JP" altLang="en-US" sz="700" dirty="0" smtClean="0">
                <a:latin typeface="みんなの文字ゴTTh-R" panose="020B0500000000000000" pitchFamily="50" charset="-128"/>
                <a:ea typeface="みんなの文字ゴTTh-R" panose="020B0500000000000000" pitchFamily="50" charset="-128"/>
              </a:rPr>
              <a:t>の目標を示した世界共通のロゴマーク</a:t>
            </a:r>
            <a:endParaRPr lang="en-US" altLang="ja-JP" sz="1100" dirty="0">
              <a:latin typeface="みんなの文字ゴTTh-R" panose="020B0500000000000000" pitchFamily="50" charset="-128"/>
              <a:ea typeface="みんなの文字ゴTTh-R" panose="020B0500000000000000" pitchFamily="50" charset="-128"/>
            </a:endParaRPr>
          </a:p>
        </p:txBody>
      </p:sp>
      <p:pic>
        <p:nvPicPr>
          <p:cNvPr id="93" name="図 92">
            <a:extLst>
              <a:ext uri="{FF2B5EF4-FFF2-40B4-BE49-F238E27FC236}">
                <a16:creationId xmlns:a16="http://schemas.microsoft.com/office/drawing/2014/main" xmlns="" id="{CF50A21B-D5FD-43C9-82A7-58CDE295D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3174" y="8658597"/>
            <a:ext cx="504156" cy="504155"/>
          </a:xfrm>
          <a:prstGeom prst="rect">
            <a:avLst/>
          </a:prstGeom>
        </p:spPr>
      </p:pic>
      <p:pic>
        <p:nvPicPr>
          <p:cNvPr id="94" name="図 93">
            <a:extLst>
              <a:ext uri="{FF2B5EF4-FFF2-40B4-BE49-F238E27FC236}">
                <a16:creationId xmlns:a16="http://schemas.microsoft.com/office/drawing/2014/main" xmlns="" id="{3F1A5684-6441-476E-8341-85906ADF76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84151" y="9347363"/>
            <a:ext cx="476972" cy="476972"/>
          </a:xfrm>
          <a:prstGeom prst="rect">
            <a:avLst/>
          </a:prstGeom>
        </p:spPr>
      </p:pic>
      <p:pic>
        <p:nvPicPr>
          <p:cNvPr id="95" name="図 94">
            <a:extLst>
              <a:ext uri="{FF2B5EF4-FFF2-40B4-BE49-F238E27FC236}">
                <a16:creationId xmlns:a16="http://schemas.microsoft.com/office/drawing/2014/main" xmlns="" id="{26B01FC6-6F04-4DAD-B342-F9FF620C0AF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17135" y="9327359"/>
            <a:ext cx="489591" cy="489591"/>
          </a:xfrm>
          <a:prstGeom prst="rect">
            <a:avLst/>
          </a:prstGeom>
        </p:spPr>
      </p:pic>
      <p:pic>
        <p:nvPicPr>
          <p:cNvPr id="96" name="図 95">
            <a:extLst>
              <a:ext uri="{FF2B5EF4-FFF2-40B4-BE49-F238E27FC236}">
                <a16:creationId xmlns:a16="http://schemas.microsoft.com/office/drawing/2014/main" xmlns="" id="{25FB96CB-6D24-4D31-BAD0-3C140F23BC4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36961" y="9327360"/>
            <a:ext cx="489591" cy="489590"/>
          </a:xfrm>
          <a:prstGeom prst="rect">
            <a:avLst/>
          </a:prstGeom>
        </p:spPr>
      </p:pic>
      <p:pic>
        <p:nvPicPr>
          <p:cNvPr id="4" name="図 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36931" y="9270211"/>
            <a:ext cx="717389" cy="624129"/>
          </a:xfrm>
          <a:prstGeom prst="rect">
            <a:avLst/>
          </a:prstGeom>
        </p:spPr>
      </p:pic>
      <p:sp>
        <p:nvSpPr>
          <p:cNvPr id="67" name="右矢印 66"/>
          <p:cNvSpPr/>
          <p:nvPr/>
        </p:nvSpPr>
        <p:spPr>
          <a:xfrm>
            <a:off x="1312791" y="8600024"/>
            <a:ext cx="227011" cy="195602"/>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866" y="1578111"/>
            <a:ext cx="267067" cy="267067"/>
          </a:xfrm>
          <a:prstGeom prst="rect">
            <a:avLst/>
          </a:prstGeom>
        </p:spPr>
      </p:pic>
      <p:pic>
        <p:nvPicPr>
          <p:cNvPr id="77" name="図 7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2339" y="7927540"/>
            <a:ext cx="267067" cy="267067"/>
          </a:xfrm>
          <a:prstGeom prst="rect">
            <a:avLst/>
          </a:prstGeom>
        </p:spPr>
      </p:pic>
      <p:pic>
        <p:nvPicPr>
          <p:cNvPr id="89" name="図 8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361" y="5850930"/>
            <a:ext cx="267067" cy="267067"/>
          </a:xfrm>
          <a:prstGeom prst="rect">
            <a:avLst/>
          </a:prstGeom>
        </p:spPr>
      </p:pic>
      <p:pic>
        <p:nvPicPr>
          <p:cNvPr id="92" name="図 9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447" y="3521409"/>
            <a:ext cx="267067" cy="267067"/>
          </a:xfrm>
          <a:prstGeom prst="rect">
            <a:avLst/>
          </a:prstGeom>
        </p:spPr>
      </p:pic>
      <p:sp>
        <p:nvSpPr>
          <p:cNvPr id="74" name="テキスト ボックス 73"/>
          <p:cNvSpPr txBox="1"/>
          <p:nvPr/>
        </p:nvSpPr>
        <p:spPr>
          <a:xfrm>
            <a:off x="38528" y="3773461"/>
            <a:ext cx="4510151" cy="2092881"/>
          </a:xfrm>
          <a:prstGeom prst="rect">
            <a:avLst/>
          </a:prstGeom>
          <a:noFill/>
        </p:spPr>
        <p:txBody>
          <a:bodyPr wrap="square" rtlCol="0">
            <a:spAutoFit/>
          </a:bodyPr>
          <a:lstStyle/>
          <a:p>
            <a:r>
              <a:rPr lang="ja-JP" altLang="en-US" sz="1200" dirty="0" smtClean="0">
                <a:latin typeface="みんなの文字ゴTTh-R" panose="020B0500000000000000" pitchFamily="50" charset="-128"/>
                <a:ea typeface="みんなの文字ゴTTh-R" panose="020B0500000000000000" pitchFamily="50" charset="-128"/>
              </a:rPr>
              <a:t>◆ 世界の“</a:t>
            </a:r>
            <a:r>
              <a:rPr lang="ja-JP" altLang="en-US" sz="1200" dirty="0" smtClean="0">
                <a:latin typeface="HGP創英角ｺﾞｼｯｸUB" panose="020B0900000000000000" pitchFamily="50" charset="-128"/>
                <a:ea typeface="HGP創英角ｺﾞｼｯｸUB" panose="020B0900000000000000" pitchFamily="50" charset="-128"/>
              </a:rPr>
              <a:t>共通言語</a:t>
            </a:r>
            <a:r>
              <a:rPr lang="ja-JP" altLang="en-US" sz="1200" dirty="0" smtClean="0">
                <a:latin typeface="みんなの文字ゴTTh-R" panose="020B0500000000000000" pitchFamily="50" charset="-128"/>
                <a:ea typeface="みんなの文字ゴTTh-R" panose="020B0500000000000000" pitchFamily="50" charset="-128"/>
              </a:rPr>
              <a:t>”としてＳＤＧｓが注目されています。</a:t>
            </a:r>
            <a:endParaRPr lang="en-US" altLang="ja-JP" sz="1200" dirty="0" smtClean="0">
              <a:latin typeface="みんなの文字ゴTTh-R" panose="020B0500000000000000" pitchFamily="50" charset="-128"/>
              <a:ea typeface="みんなの文字ゴTTh-R" panose="020B0500000000000000" pitchFamily="50" charset="-128"/>
            </a:endParaRPr>
          </a:p>
          <a:p>
            <a:pPr>
              <a:lnSpc>
                <a:spcPts val="300"/>
              </a:lnSpc>
            </a:pP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 </a:t>
            </a:r>
            <a:r>
              <a:rPr lang="en-US" altLang="ja-JP" sz="1200" dirty="0" smtClean="0">
                <a:latin typeface="みんなの文字ゴTTh-R" panose="020B0500000000000000" pitchFamily="50" charset="-128"/>
                <a:ea typeface="みんなの文字ゴTTh-R" panose="020B0500000000000000" pitchFamily="50" charset="-128"/>
              </a:rPr>
              <a:t>2016</a:t>
            </a:r>
            <a:r>
              <a:rPr lang="ja-JP" altLang="en-US" sz="1200" dirty="0" smtClean="0">
                <a:latin typeface="みんなの文字ゴTTh-R" panose="020B0500000000000000" pitchFamily="50" charset="-128"/>
                <a:ea typeface="みんなの文字ゴTTh-R" panose="020B0500000000000000" pitchFamily="50" charset="-128"/>
              </a:rPr>
              <a:t>年に首相を本部長とする</a:t>
            </a:r>
            <a:r>
              <a:rPr lang="ja-JP" altLang="en-US" sz="1200" dirty="0" smtClean="0">
                <a:latin typeface="HGP創英角ｺﾞｼｯｸUB" panose="020B0900000000000000" pitchFamily="50" charset="-128"/>
                <a:ea typeface="HGP創英角ｺﾞｼｯｸUB" panose="020B0900000000000000" pitchFamily="50" charset="-128"/>
              </a:rPr>
              <a:t>「ＳＤＧｓ推進本部」</a:t>
            </a:r>
            <a:r>
              <a:rPr lang="ja-JP" altLang="en-US" sz="1200" dirty="0" smtClean="0">
                <a:latin typeface="みんなの文字ゴTTh-R" panose="020B0500000000000000" pitchFamily="50" charset="-128"/>
                <a:ea typeface="みんなの文字ゴTTh-R" panose="020B0500000000000000" pitchFamily="50" charset="-128"/>
              </a:rPr>
              <a:t>が設置</a:t>
            </a: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a:latin typeface="みんなの文字ゴTTh-R" panose="020B0500000000000000" pitchFamily="50" charset="-128"/>
                <a:ea typeface="みんなの文字ゴTTh-R" panose="020B0500000000000000" pitchFamily="50" charset="-128"/>
              </a:rPr>
              <a:t>　</a:t>
            </a:r>
            <a:r>
              <a:rPr lang="ja-JP" altLang="en-US" sz="1200" dirty="0" smtClean="0">
                <a:latin typeface="みんなの文字ゴTTh-R" panose="020B0500000000000000" pitchFamily="50" charset="-128"/>
                <a:ea typeface="みんなの文字ゴTTh-R" panose="020B0500000000000000" pitchFamily="50" charset="-128"/>
              </a:rPr>
              <a:t> されました。</a:t>
            </a:r>
            <a:endParaRPr lang="en-US" altLang="ja-JP" sz="1200" dirty="0" smtClean="0">
              <a:latin typeface="みんなの文字ゴTTh-R" panose="020B0500000000000000" pitchFamily="50" charset="-128"/>
              <a:ea typeface="みんなの文字ゴTTh-R" panose="020B0500000000000000" pitchFamily="50" charset="-128"/>
            </a:endParaRPr>
          </a:p>
          <a:p>
            <a:pPr>
              <a:lnSpc>
                <a:spcPts val="300"/>
              </a:lnSpc>
            </a:pP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 </a:t>
            </a:r>
            <a:r>
              <a:rPr lang="ja-JP" altLang="en-US" sz="1200" dirty="0" smtClean="0">
                <a:latin typeface="HGP創英角ｺﾞｼｯｸUB" panose="020B0900000000000000" pitchFamily="50" charset="-128"/>
                <a:ea typeface="HGP創英角ｺﾞｼｯｸUB" panose="020B0900000000000000" pitchFamily="50" charset="-128"/>
              </a:rPr>
              <a:t>「ＳＤＧｓ未来</a:t>
            </a:r>
            <a:r>
              <a:rPr lang="ja-JP" altLang="en-US" sz="1200" dirty="0">
                <a:latin typeface="HGP創英角ｺﾞｼｯｸUB" panose="020B0900000000000000" pitchFamily="50" charset="-128"/>
                <a:ea typeface="HGP創英角ｺﾞｼｯｸUB" panose="020B0900000000000000" pitchFamily="50" charset="-128"/>
              </a:rPr>
              <a:t>都市」</a:t>
            </a:r>
            <a:r>
              <a:rPr lang="ja-JP" altLang="en-US" sz="1200" dirty="0">
                <a:latin typeface="みんなの文字ゴTTh-R" panose="020B0500000000000000" pitchFamily="50" charset="-128"/>
                <a:ea typeface="みんなの文字ゴTTh-R" panose="020B0500000000000000" pitchFamily="50" charset="-128"/>
              </a:rPr>
              <a:t>を全国から</a:t>
            </a:r>
            <a:r>
              <a:rPr lang="en-US" altLang="ja-JP" sz="1200" dirty="0">
                <a:latin typeface="みんなの文字ゴTTh-R" panose="020B0500000000000000" pitchFamily="50" charset="-128"/>
                <a:ea typeface="みんなの文字ゴTTh-R" panose="020B0500000000000000" pitchFamily="50" charset="-128"/>
              </a:rPr>
              <a:t>30</a:t>
            </a:r>
            <a:r>
              <a:rPr lang="ja-JP" altLang="en-US" sz="1200" dirty="0">
                <a:latin typeface="みんなの文字ゴTTh-R" panose="020B0500000000000000" pitchFamily="50" charset="-128"/>
                <a:ea typeface="みんなの文字ゴTTh-R" panose="020B0500000000000000" pitchFamily="50" charset="-128"/>
              </a:rPr>
              <a:t>都市程度選定</a:t>
            </a:r>
            <a:r>
              <a:rPr lang="ja-JP" altLang="en-US" sz="1200" dirty="0" smtClean="0">
                <a:latin typeface="みんなの文字ゴTTh-R" panose="020B0500000000000000" pitchFamily="50" charset="-128"/>
                <a:ea typeface="みんなの文字ゴTTh-R" panose="020B0500000000000000" pitchFamily="50" charset="-128"/>
              </a:rPr>
              <a:t>し強力に</a:t>
            </a: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　支援しています。</a:t>
            </a:r>
            <a:endParaRPr lang="en-US" altLang="ja-JP" sz="1200" dirty="0" smtClean="0">
              <a:latin typeface="みんなの文字ゴTTh-R" panose="020B0500000000000000" pitchFamily="50" charset="-128"/>
              <a:ea typeface="みんなの文字ゴTTh-R" panose="020B0500000000000000" pitchFamily="50" charset="-128"/>
            </a:endParaRPr>
          </a:p>
          <a:p>
            <a:pPr>
              <a:lnSpc>
                <a:spcPts val="300"/>
              </a:lnSpc>
            </a:pP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a:t>
            </a:r>
            <a:r>
              <a:rPr lang="ja-JP" altLang="en-US" sz="1200" dirty="0" smtClean="0">
                <a:latin typeface="HGS創英角ｺﾞｼｯｸUB" panose="020B0900000000000000" pitchFamily="50" charset="-128"/>
                <a:ea typeface="HGS創英角ｺﾞｼｯｸUB" panose="020B0900000000000000" pitchFamily="50" charset="-128"/>
              </a:rPr>
              <a:t>「</a:t>
            </a:r>
            <a:r>
              <a:rPr lang="ja-JP" altLang="en-US" sz="1200" dirty="0" smtClean="0">
                <a:latin typeface="HGP創英角ｺﾞｼｯｸUB" panose="020B0900000000000000" pitchFamily="50" charset="-128"/>
                <a:ea typeface="HGP創英角ｺﾞｼｯｸUB" panose="020B0900000000000000" pitchFamily="50" charset="-128"/>
              </a:rPr>
              <a:t>ジャパンＳＤＧｓアワード」</a:t>
            </a:r>
            <a:r>
              <a:rPr lang="ja-JP" altLang="en-US" sz="1200" dirty="0" smtClean="0">
                <a:latin typeface="みんなの文字ゴTTh-R" panose="020B0500000000000000" pitchFamily="50" charset="-128"/>
                <a:ea typeface="みんなの文字ゴTTh-R" panose="020B0500000000000000" pitchFamily="50" charset="-128"/>
              </a:rPr>
              <a:t>でＳＤＧｓ達成のため</a:t>
            </a:r>
            <a:r>
              <a:rPr lang="ja-JP" altLang="en-US" sz="1200" dirty="0">
                <a:latin typeface="みんなの文字ゴTTh-R" panose="020B0500000000000000" pitchFamily="50" charset="-128"/>
                <a:ea typeface="みんなの文字ゴTTh-R" panose="020B0500000000000000" pitchFamily="50" charset="-128"/>
              </a:rPr>
              <a:t>に</a:t>
            </a:r>
            <a:r>
              <a:rPr lang="ja-JP" altLang="en-US" sz="1200" dirty="0" smtClean="0">
                <a:latin typeface="みんなの文字ゴTTh-R" panose="020B0500000000000000" pitchFamily="50" charset="-128"/>
                <a:ea typeface="みんなの文字ゴTTh-R" panose="020B0500000000000000" pitchFamily="50" charset="-128"/>
              </a:rPr>
              <a:t>取り組み</a:t>
            </a: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　をしている企業・団体等を表彰しています。</a:t>
            </a:r>
            <a:endParaRPr lang="en-US" altLang="ja-JP" sz="120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a:t>
            </a:r>
            <a:r>
              <a:rPr lang="ja-JP" altLang="en-US" sz="1050" dirty="0" smtClean="0">
                <a:latin typeface="みんなの文字ゴTTh-R" panose="020B0500000000000000" pitchFamily="50" charset="-128"/>
                <a:ea typeface="みんなの文字ゴTTh-R" panose="020B0500000000000000" pitchFamily="50" charset="-128"/>
              </a:rPr>
              <a:t>郡山市内の団体「しんせい」</a:t>
            </a:r>
            <a:r>
              <a:rPr lang="ja-JP" altLang="en-US" sz="1050" dirty="0" err="1" smtClean="0">
                <a:latin typeface="みんなの文字ゴTTh-R" panose="020B0500000000000000" pitchFamily="50" charset="-128"/>
                <a:ea typeface="みんなの文字ゴTTh-R" panose="020B0500000000000000" pitchFamily="50" charset="-128"/>
              </a:rPr>
              <a:t>さんが第</a:t>
            </a:r>
            <a:r>
              <a:rPr lang="en-US" altLang="ja-JP" sz="1050" dirty="0" smtClean="0">
                <a:latin typeface="みんなの文字ゴTTh-R" panose="020B0500000000000000" pitchFamily="50" charset="-128"/>
                <a:ea typeface="みんなの文字ゴTTh-R" panose="020B0500000000000000" pitchFamily="50" charset="-128"/>
              </a:rPr>
              <a:t>1</a:t>
            </a:r>
            <a:r>
              <a:rPr lang="ja-JP" altLang="en-US" sz="1050" dirty="0" smtClean="0">
                <a:latin typeface="みんなの文字ゴTTh-R" panose="020B0500000000000000" pitchFamily="50" charset="-128"/>
                <a:ea typeface="みんなの文字ゴTTh-R" panose="020B0500000000000000" pitchFamily="50" charset="-128"/>
              </a:rPr>
              <a:t>回に受賞しています。）</a:t>
            </a:r>
            <a:endParaRPr lang="en-US" altLang="ja-JP" sz="1050" dirty="0" smtClean="0">
              <a:latin typeface="みんなの文字ゴTTh-R" panose="020B0500000000000000" pitchFamily="50" charset="-128"/>
              <a:ea typeface="みんなの文字ゴTTh-R" panose="020B0500000000000000" pitchFamily="50" charset="-128"/>
            </a:endParaRPr>
          </a:p>
          <a:p>
            <a:pPr>
              <a:lnSpc>
                <a:spcPts val="300"/>
              </a:lnSpc>
            </a:pPr>
            <a:endParaRPr lang="en-US" altLang="ja-JP" sz="1050" dirty="0" smtClean="0">
              <a:latin typeface="みんなの文字ゴTTh-R" panose="020B0500000000000000" pitchFamily="50" charset="-128"/>
              <a:ea typeface="みんなの文字ゴTTh-R" panose="020B0500000000000000" pitchFamily="50" charset="-128"/>
            </a:endParaRPr>
          </a:p>
          <a:p>
            <a:r>
              <a:rPr lang="ja-JP" altLang="en-US" sz="1200" dirty="0" smtClean="0">
                <a:latin typeface="みんなの文字ゴTTh-R" panose="020B0500000000000000" pitchFamily="50" charset="-128"/>
                <a:ea typeface="みんなの文字ゴTTh-R" panose="020B0500000000000000" pitchFamily="50" charset="-128"/>
              </a:rPr>
              <a:t>◆ 日本経団連は</a:t>
            </a:r>
            <a:r>
              <a:rPr lang="ja-JP" altLang="en-US" sz="1200" dirty="0" smtClean="0">
                <a:latin typeface="HGP創英角ｺﾞｼｯｸUB" panose="020B0900000000000000" pitchFamily="50" charset="-128"/>
                <a:ea typeface="HGP創英角ｺﾞｼｯｸUB" panose="020B0900000000000000" pitchFamily="50" charset="-128"/>
              </a:rPr>
              <a:t>「</a:t>
            </a:r>
            <a:r>
              <a:rPr lang="en-US" altLang="ja-JP" sz="1200" dirty="0" smtClean="0">
                <a:latin typeface="HGP創英角ｺﾞｼｯｸUB" panose="020B0900000000000000" pitchFamily="50" charset="-128"/>
                <a:ea typeface="HGP創英角ｺﾞｼｯｸUB" panose="020B0900000000000000" pitchFamily="50" charset="-128"/>
              </a:rPr>
              <a:t>Society 5.0 for SDGs</a:t>
            </a:r>
            <a:r>
              <a:rPr lang="ja-JP" altLang="en-US" sz="1200" dirty="0" smtClean="0">
                <a:latin typeface="HGP創英角ｺﾞｼｯｸUB" panose="020B0900000000000000" pitchFamily="50" charset="-128"/>
                <a:ea typeface="HGP創英角ｺﾞｼｯｸUB" panose="020B0900000000000000" pitchFamily="50" charset="-128"/>
              </a:rPr>
              <a:t>」</a:t>
            </a:r>
            <a:r>
              <a:rPr lang="ja-JP" altLang="en-US" sz="1200" dirty="0" smtClean="0">
                <a:latin typeface="みんなの文字ゴTTp-R" panose="020B0500000000000000" pitchFamily="50" charset="-128"/>
                <a:ea typeface="みんなの文字ゴTTp-R" panose="020B0500000000000000" pitchFamily="50" charset="-128"/>
              </a:rPr>
              <a:t>と銘打ち、社会課題</a:t>
            </a: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の解決に取り組んでいます。</a:t>
            </a:r>
          </a:p>
        </p:txBody>
      </p:sp>
      <p:pic>
        <p:nvPicPr>
          <p:cNvPr id="6" name="図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370446" y="3669228"/>
            <a:ext cx="2364662" cy="1577673"/>
          </a:xfrm>
          <a:prstGeom prst="rect">
            <a:avLst/>
          </a:prstGeom>
        </p:spPr>
      </p:pic>
      <p:sp>
        <p:nvSpPr>
          <p:cNvPr id="81" name="テキスト ボックス 80"/>
          <p:cNvSpPr txBox="1"/>
          <p:nvPr/>
        </p:nvSpPr>
        <p:spPr>
          <a:xfrm>
            <a:off x="4370446" y="5282494"/>
            <a:ext cx="3302744" cy="276999"/>
          </a:xfrm>
          <a:prstGeom prst="rect">
            <a:avLst/>
          </a:prstGeom>
          <a:noFill/>
        </p:spPr>
        <p:txBody>
          <a:bodyPr wrap="square" rtlCol="0">
            <a:spAutoFit/>
          </a:bodyPr>
          <a:lstStyle/>
          <a:p>
            <a:r>
              <a:rPr lang="ja-JP" altLang="en-US" sz="600" dirty="0" smtClean="0">
                <a:latin typeface="みんなの文字ゴTTh-R" panose="020B0500000000000000" pitchFamily="50" charset="-128"/>
                <a:ea typeface="みんなの文字ゴTTh-R" panose="020B0500000000000000" pitchFamily="50" charset="-128"/>
              </a:rPr>
              <a:t>国連本部に</a:t>
            </a:r>
            <a:r>
              <a:rPr lang="en-US" altLang="ja-JP" sz="600" dirty="0" smtClean="0">
                <a:latin typeface="みんなの文字ゴTTh-R" panose="020B0500000000000000" pitchFamily="50" charset="-128"/>
                <a:ea typeface="みんなの文字ゴTTh-R" panose="020B0500000000000000" pitchFamily="50" charset="-128"/>
              </a:rPr>
              <a:t>SDGs</a:t>
            </a:r>
            <a:r>
              <a:rPr lang="ja-JP" altLang="en-US" sz="600" dirty="0" smtClean="0">
                <a:latin typeface="みんなの文字ゴTTh-R" panose="020B0500000000000000" pitchFamily="50" charset="-128"/>
                <a:ea typeface="みんなの文字ゴTTh-R" panose="020B0500000000000000" pitchFamily="50" charset="-128"/>
              </a:rPr>
              <a:t>に関する映像が投影されたときの様子</a:t>
            </a:r>
            <a:r>
              <a:rPr lang="en-US" altLang="ja-JP" sz="600" dirty="0" smtClean="0">
                <a:latin typeface="みんなの文字ゴTTh-R" panose="020B0500000000000000" pitchFamily="50" charset="-128"/>
                <a:ea typeface="みんなの文字ゴTTh-R" panose="020B0500000000000000" pitchFamily="50" charset="-128"/>
              </a:rPr>
              <a:t>(2015</a:t>
            </a:r>
            <a:r>
              <a:rPr lang="ja-JP" altLang="en-US" sz="600" dirty="0" smtClean="0">
                <a:latin typeface="みんなの文字ゴTTh-R" panose="020B0500000000000000" pitchFamily="50" charset="-128"/>
                <a:ea typeface="みんなの文字ゴTTh-R" panose="020B0500000000000000" pitchFamily="50" charset="-128"/>
              </a:rPr>
              <a:t>年）</a:t>
            </a:r>
            <a:endParaRPr lang="en-US" altLang="ja-JP" sz="600" dirty="0" smtClean="0">
              <a:latin typeface="みんなの文字ゴTTh-R" panose="020B0500000000000000" pitchFamily="50" charset="-128"/>
              <a:ea typeface="みんなの文字ゴTTh-R" panose="020B0500000000000000" pitchFamily="50" charset="-128"/>
            </a:endParaRPr>
          </a:p>
          <a:p>
            <a:r>
              <a:rPr lang="ja-JP" altLang="en-US" sz="600" dirty="0" smtClean="0">
                <a:latin typeface="みんなの文字ゴTTh-R" panose="020B0500000000000000" pitchFamily="50" charset="-128"/>
                <a:ea typeface="みんなの文字ゴTTh-R" panose="020B0500000000000000" pitchFamily="50" charset="-128"/>
              </a:rPr>
              <a:t>＝</a:t>
            </a:r>
            <a:r>
              <a:rPr lang="en-US" altLang="ja-JP" sz="600" dirty="0" smtClean="0">
                <a:latin typeface="みんなの文字ゴTTh-R" panose="020B0500000000000000" pitchFamily="50" charset="-128"/>
                <a:ea typeface="みんなの文字ゴTTh-R" panose="020B0500000000000000" pitchFamily="50" charset="-128"/>
              </a:rPr>
              <a:t>UN Photo/Cia</a:t>
            </a:r>
            <a:r>
              <a:rPr lang="ja-JP" altLang="en-US" sz="600" dirty="0">
                <a:latin typeface="みんなの文字ゴTTh-R" panose="020B0500000000000000" pitchFamily="50" charset="-128"/>
                <a:ea typeface="みんなの文字ゴTTh-R" panose="020B0500000000000000" pitchFamily="50" charset="-128"/>
              </a:rPr>
              <a:t> </a:t>
            </a:r>
            <a:r>
              <a:rPr lang="en-US" altLang="ja-JP" sz="600" dirty="0" smtClean="0">
                <a:latin typeface="みんなの文字ゴTTh-R" panose="020B0500000000000000" pitchFamily="50" charset="-128"/>
                <a:ea typeface="みんなの文字ゴTTh-R" panose="020B0500000000000000" pitchFamily="50" charset="-128"/>
              </a:rPr>
              <a:t>Pak</a:t>
            </a:r>
            <a:endParaRPr lang="en-US" altLang="ja-JP" sz="1050" dirty="0">
              <a:latin typeface="みんなの文字ゴTTh-R" panose="020B0500000000000000" pitchFamily="50" charset="-128"/>
              <a:ea typeface="みんなの文字ゴTTh-R" panose="020B0500000000000000" pitchFamily="50" charset="-128"/>
            </a:endParaRPr>
          </a:p>
        </p:txBody>
      </p:sp>
      <p:sp>
        <p:nvSpPr>
          <p:cNvPr id="9" name="正方形/長方形 8"/>
          <p:cNvSpPr/>
          <p:nvPr/>
        </p:nvSpPr>
        <p:spPr>
          <a:xfrm>
            <a:off x="5045919" y="-5214"/>
            <a:ext cx="1726567" cy="3314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みんなの文字ゴTTh-R" panose="020B0500000000000000" pitchFamily="50" charset="-128"/>
                <a:ea typeface="みんなの文字ゴTTh-R" panose="020B0500000000000000" pitchFamily="50" charset="-128"/>
              </a:rPr>
              <a:t>資料４</a:t>
            </a:r>
            <a:endParaRPr kumimoji="1" lang="ja-JP" altLang="en-US" sz="1400" dirty="0">
              <a:latin typeface="みんなの文字ゴTTh-R" panose="020B0500000000000000" pitchFamily="50" charset="-128"/>
              <a:ea typeface="みんなの文字ゴTTh-R" panose="020B0500000000000000" pitchFamily="50" charset="-128"/>
            </a:endParaRPr>
          </a:p>
        </p:txBody>
      </p:sp>
    </p:spTree>
    <p:extLst>
      <p:ext uri="{BB962C8B-B14F-4D97-AF65-F5344CB8AC3E}">
        <p14:creationId xmlns:p14="http://schemas.microsoft.com/office/powerpoint/2010/main" val="3229374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0" y="2282590"/>
            <a:ext cx="6877273"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みんなにとってのＳＤＧ</a:t>
            </a:r>
            <a:r>
              <a:rPr lang="en-US" altLang="ja-JP" sz="2000" b="1" dirty="0" smtClean="0">
                <a:solidFill>
                  <a:schemeClr val="bg1"/>
                </a:solidFill>
                <a:latin typeface="みんなの文字ゴTTh-R" panose="020B0500000000000000" pitchFamily="50" charset="-128"/>
                <a:ea typeface="みんなの文字ゴTTh-R" panose="020B0500000000000000" pitchFamily="50" charset="-128"/>
              </a:rPr>
              <a:t>s</a:t>
            </a:r>
            <a:endParaRPr lang="ja-JP" altLang="en-US" sz="2000" b="1" dirty="0">
              <a:solidFill>
                <a:schemeClr val="bg1"/>
              </a:solidFill>
              <a:latin typeface="みんなの文字ゴTTh-R" panose="020B0500000000000000" pitchFamily="50" charset="-128"/>
              <a:ea typeface="みんなの文字ゴTTh-R" panose="020B0500000000000000" pitchFamily="50" charset="-128"/>
            </a:endParaRPr>
          </a:p>
        </p:txBody>
      </p:sp>
      <p:sp>
        <p:nvSpPr>
          <p:cNvPr id="36" name="タイトル 1"/>
          <p:cNvSpPr txBox="1">
            <a:spLocks/>
          </p:cNvSpPr>
          <p:nvPr/>
        </p:nvSpPr>
        <p:spPr>
          <a:xfrm>
            <a:off x="1" y="4039302"/>
            <a:ext cx="6857999"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ＳＤＧｓ１７のゴールと郡山市との</a:t>
            </a:r>
            <a:r>
              <a:rPr lang="ja-JP" altLang="en-US" sz="2000" b="1" dirty="0">
                <a:solidFill>
                  <a:schemeClr val="bg1"/>
                </a:solidFill>
                <a:latin typeface="みんなの文字ゴTTh-R" panose="020B0500000000000000" pitchFamily="50" charset="-128"/>
                <a:ea typeface="みんなの文字ゴTTh-R" panose="020B0500000000000000" pitchFamily="50" charset="-128"/>
              </a:rPr>
              <a:t>関係</a:t>
            </a:r>
          </a:p>
        </p:txBody>
      </p:sp>
      <p:sp>
        <p:nvSpPr>
          <p:cNvPr id="14" name="テキスト ボックス 13">
            <a:extLst>
              <a:ext uri="{FF2B5EF4-FFF2-40B4-BE49-F238E27FC236}">
                <a16:creationId xmlns:a16="http://schemas.microsoft.com/office/drawing/2014/main" xmlns="" id="{2D0E70E7-A8DF-4670-9B36-99057C2B3E42}"/>
              </a:ext>
            </a:extLst>
          </p:cNvPr>
          <p:cNvSpPr txBox="1"/>
          <p:nvPr/>
        </p:nvSpPr>
        <p:spPr>
          <a:xfrm>
            <a:off x="84548" y="803284"/>
            <a:ext cx="4792251" cy="1282402"/>
          </a:xfrm>
          <a:prstGeom prst="rect">
            <a:avLst/>
          </a:prstGeom>
          <a:noFill/>
        </p:spPr>
        <p:txBody>
          <a:bodyPr wrap="square" rtlCol="0">
            <a:spAutoFit/>
          </a:bodyPr>
          <a:lstStyle/>
          <a:p>
            <a:r>
              <a:rPr lang="ja-JP" altLang="en-US" sz="1100" dirty="0" smtClean="0">
                <a:latin typeface="みんなの文字ゴTTh-R" panose="020B0500000000000000" pitchFamily="50" charset="-128"/>
                <a:ea typeface="みんなの文字ゴTTh-R" panose="020B0500000000000000" pitchFamily="50" charset="-128"/>
              </a:rPr>
              <a:t>◆ ＭＤＧｓ（</a:t>
            </a:r>
            <a:r>
              <a:rPr lang="ja-JP" altLang="en-US" sz="1100" dirty="0">
                <a:latin typeface="みんなの文字ゴTTh-R" panose="020B0500000000000000" pitchFamily="50" charset="-128"/>
                <a:ea typeface="みんなの文字ゴTTh-R" panose="020B0500000000000000" pitchFamily="50" charset="-128"/>
              </a:rPr>
              <a:t>ミレニアム開発目標）は、</a:t>
            </a:r>
            <a:r>
              <a:rPr lang="en-US" altLang="ja-JP" sz="1100" dirty="0">
                <a:latin typeface="みんなの文字ゴTTh-R" panose="020B0500000000000000" pitchFamily="50" charset="-128"/>
                <a:ea typeface="みんなの文字ゴTTh-R" panose="020B0500000000000000" pitchFamily="50" charset="-128"/>
              </a:rPr>
              <a:t>2000</a:t>
            </a:r>
            <a:r>
              <a:rPr lang="ja-JP" altLang="en-US" sz="1100" dirty="0" smtClean="0">
                <a:latin typeface="みんなの文字ゴTTh-R" panose="020B0500000000000000" pitchFamily="50" charset="-128"/>
                <a:ea typeface="みんなの文字ゴTTh-R" panose="020B0500000000000000" pitchFamily="50" charset="-128"/>
              </a:rPr>
              <a:t>年の国連</a:t>
            </a:r>
            <a:r>
              <a:rPr lang="ja-JP" altLang="en-US" sz="1100" dirty="0">
                <a:latin typeface="みんなの文字ゴTTh-R" panose="020B0500000000000000" pitchFamily="50" charset="-128"/>
                <a:ea typeface="みんなの文字ゴTTh-R" panose="020B0500000000000000" pitchFamily="50" charset="-128"/>
              </a:rPr>
              <a:t>ミレニアム</a:t>
            </a:r>
            <a:r>
              <a:rPr lang="ja-JP" altLang="en-US" sz="1100" dirty="0" smtClean="0">
                <a:latin typeface="みんなの文字ゴTTh-R" panose="020B0500000000000000" pitchFamily="50" charset="-128"/>
                <a:ea typeface="みんなの文字ゴTTh-R" panose="020B0500000000000000" pitchFamily="50" charset="-128"/>
              </a:rPr>
              <a:t>・</a:t>
            </a:r>
            <a:endParaRPr lang="en-US" altLang="ja-JP" sz="1100" dirty="0" smtClean="0">
              <a:latin typeface="みんなの文字ゴTTh-R" panose="020B0500000000000000" pitchFamily="50" charset="-128"/>
              <a:ea typeface="みんなの文字ゴTTh-R" panose="020B0500000000000000" pitchFamily="50" charset="-128"/>
            </a:endParaRPr>
          </a:p>
          <a:p>
            <a:r>
              <a:rPr lang="ja-JP" altLang="en-US" sz="1100" dirty="0">
                <a:latin typeface="みんなの文字ゴTTh-R" panose="020B0500000000000000" pitchFamily="50" charset="-128"/>
                <a:ea typeface="みんなの文字ゴTTh-R" panose="020B0500000000000000" pitchFamily="50" charset="-128"/>
              </a:rPr>
              <a:t>　</a:t>
            </a:r>
            <a:r>
              <a:rPr lang="ja-JP" altLang="en-US" sz="1100" dirty="0" smtClean="0">
                <a:latin typeface="みんなの文字ゴTTh-R" panose="020B0500000000000000" pitchFamily="50" charset="-128"/>
                <a:ea typeface="みんなの文字ゴTTh-R" panose="020B0500000000000000" pitchFamily="50" charset="-128"/>
              </a:rPr>
              <a:t>サミットでまとめられた</a:t>
            </a:r>
            <a:r>
              <a:rPr lang="en-US" altLang="ja-JP" sz="1200" dirty="0">
                <a:latin typeface="HGP創英角ｺﾞｼｯｸUB" panose="020B0900000000000000" pitchFamily="50" charset="-128"/>
                <a:ea typeface="HGP創英角ｺﾞｼｯｸUB" panose="020B0900000000000000" pitchFamily="50" charset="-128"/>
              </a:rPr>
              <a:t>2000</a:t>
            </a:r>
            <a:r>
              <a:rPr lang="ja-JP" altLang="en-US" sz="1200" dirty="0">
                <a:latin typeface="HGP創英角ｺﾞｼｯｸUB" panose="020B0900000000000000" pitchFamily="50" charset="-128"/>
                <a:ea typeface="HGP創英角ｺﾞｼｯｸUB" panose="020B0900000000000000" pitchFamily="50" charset="-128"/>
              </a:rPr>
              <a:t>年から</a:t>
            </a:r>
            <a:r>
              <a:rPr lang="en-US" altLang="ja-JP" sz="1200" dirty="0">
                <a:latin typeface="HGP創英角ｺﾞｼｯｸUB" panose="020B0900000000000000" pitchFamily="50" charset="-128"/>
                <a:ea typeface="HGP創英角ｺﾞｼｯｸUB" panose="020B0900000000000000" pitchFamily="50" charset="-128"/>
              </a:rPr>
              <a:t>2015</a:t>
            </a:r>
            <a:r>
              <a:rPr lang="ja-JP" altLang="en-US" sz="1200" dirty="0">
                <a:latin typeface="HGP創英角ｺﾞｼｯｸUB" panose="020B0900000000000000" pitchFamily="50" charset="-128"/>
                <a:ea typeface="HGP創英角ｺﾞｼｯｸUB" panose="020B0900000000000000" pitchFamily="50" charset="-128"/>
              </a:rPr>
              <a:t>年までの国際目標</a:t>
            </a:r>
            <a:r>
              <a:rPr lang="ja-JP" altLang="en-US" sz="1100" dirty="0">
                <a:latin typeface="みんなの文字ゴTTh-R" panose="020B0500000000000000" pitchFamily="50" charset="-128"/>
                <a:ea typeface="みんなの文字ゴTTh-R" panose="020B0500000000000000" pitchFamily="50" charset="-128"/>
              </a:rPr>
              <a:t>です。</a:t>
            </a:r>
            <a:endParaRPr lang="en-US" altLang="ja-JP" sz="1100" dirty="0">
              <a:latin typeface="みんなの文字ゴTTh-R" panose="020B0500000000000000" pitchFamily="50" charset="-128"/>
              <a:ea typeface="みんなの文字ゴTTh-R" panose="020B0500000000000000" pitchFamily="50" charset="-128"/>
            </a:endParaRPr>
          </a:p>
          <a:p>
            <a:pPr>
              <a:lnSpc>
                <a:spcPts val="500"/>
              </a:lnSpc>
            </a:pPr>
            <a:endParaRPr lang="en-US" altLang="ja-JP" sz="1100" dirty="0">
              <a:latin typeface="みんなの文字ゴTTh-R" panose="020B0500000000000000" pitchFamily="50" charset="-128"/>
              <a:ea typeface="みんなの文字ゴTTh-R" panose="020B0500000000000000" pitchFamily="50" charset="-128"/>
            </a:endParaRPr>
          </a:p>
          <a:p>
            <a:r>
              <a:rPr lang="ja-JP" altLang="en-US" sz="1100" dirty="0" smtClean="0">
                <a:latin typeface="みんなの文字ゴTTh-R" panose="020B0500000000000000" pitchFamily="50" charset="-128"/>
                <a:ea typeface="みんなの文字ゴTTh-R" panose="020B0500000000000000" pitchFamily="50" charset="-128"/>
              </a:rPr>
              <a:t>◆ </a:t>
            </a:r>
            <a:r>
              <a:rPr lang="ja-JP" altLang="en-US" sz="1200" dirty="0" smtClean="0">
                <a:latin typeface="HGP創英角ｺﾞｼｯｸUB" panose="020B0900000000000000" pitchFamily="50" charset="-128"/>
                <a:ea typeface="HGP創英角ｺﾞｼｯｸUB" panose="020B0900000000000000" pitchFamily="50" charset="-128"/>
              </a:rPr>
              <a:t>ＭＤＧｓ</a:t>
            </a:r>
            <a:r>
              <a:rPr lang="ja-JP" altLang="en-US" sz="1100" dirty="0" smtClean="0">
                <a:latin typeface="みんなの文字ゴTTh-R" panose="020B0500000000000000" pitchFamily="50" charset="-128"/>
                <a:ea typeface="みんなの文字ゴTTh-R" panose="020B0500000000000000" pitchFamily="50" charset="-128"/>
              </a:rPr>
              <a:t>は</a:t>
            </a:r>
            <a:r>
              <a:rPr lang="ja-JP" altLang="en-US" sz="1200" dirty="0">
                <a:latin typeface="HGP創英角ｺﾞｼｯｸUB" panose="020B0900000000000000" pitchFamily="50" charset="-128"/>
                <a:ea typeface="HGP創英角ｺﾞｼｯｸUB" panose="020B0900000000000000" pitchFamily="50" charset="-128"/>
              </a:rPr>
              <a:t>途上国の貧困や教育等の開発問題が中心</a:t>
            </a:r>
            <a:r>
              <a:rPr lang="ja-JP" altLang="en-US" sz="1100" dirty="0">
                <a:latin typeface="みんなの文字ゴTTh-R" panose="020B0500000000000000" pitchFamily="50" charset="-128"/>
                <a:ea typeface="みんなの文字ゴTTh-R" panose="020B0500000000000000" pitchFamily="50" charset="-128"/>
              </a:rPr>
              <a:t>で、先進国</a:t>
            </a:r>
            <a:r>
              <a:rPr lang="ja-JP" altLang="en-US" sz="1100" dirty="0" smtClean="0">
                <a:latin typeface="みんなの文字ゴTTh-R" panose="020B0500000000000000" pitchFamily="50" charset="-128"/>
                <a:ea typeface="みんなの文字ゴTTh-R" panose="020B0500000000000000" pitchFamily="50" charset="-128"/>
              </a:rPr>
              <a:t>は</a:t>
            </a:r>
            <a:endParaRPr lang="en-US" altLang="ja-JP" sz="1100" dirty="0" smtClean="0">
              <a:latin typeface="みんなの文字ゴTTh-R" panose="020B0500000000000000" pitchFamily="50" charset="-128"/>
              <a:ea typeface="みんなの文字ゴTTh-R" panose="020B0500000000000000" pitchFamily="50" charset="-128"/>
            </a:endParaRPr>
          </a:p>
          <a:p>
            <a:r>
              <a:rPr lang="ja-JP" altLang="en-US" sz="1100" dirty="0">
                <a:latin typeface="みんなの文字ゴTTh-R" panose="020B0500000000000000" pitchFamily="50" charset="-128"/>
                <a:ea typeface="みんなの文字ゴTTh-R" panose="020B0500000000000000" pitchFamily="50" charset="-128"/>
              </a:rPr>
              <a:t>　</a:t>
            </a:r>
            <a:r>
              <a:rPr lang="ja-JP" altLang="en-US" sz="1100" dirty="0" smtClean="0">
                <a:latin typeface="みんなの文字ゴTTh-R" panose="020B0500000000000000" pitchFamily="50" charset="-128"/>
                <a:ea typeface="みんなの文字ゴTTh-R" panose="020B0500000000000000" pitchFamily="50" charset="-128"/>
              </a:rPr>
              <a:t>それ</a:t>
            </a:r>
            <a:r>
              <a:rPr lang="ja-JP" altLang="en-US" sz="1100" dirty="0">
                <a:latin typeface="みんなの文字ゴTTh-R" panose="020B0500000000000000" pitchFamily="50" charset="-128"/>
                <a:ea typeface="みんなの文字ゴTTh-R" panose="020B0500000000000000" pitchFamily="50" charset="-128"/>
              </a:rPr>
              <a:t>を援助するという位置づけでした。</a:t>
            </a:r>
          </a:p>
          <a:p>
            <a:pPr>
              <a:lnSpc>
                <a:spcPts val="500"/>
              </a:lnSpc>
            </a:pPr>
            <a:endParaRPr lang="en-US" altLang="ja-JP" sz="1100" dirty="0">
              <a:latin typeface="みんなの文字ゴTTh-R" panose="020B0500000000000000" pitchFamily="50" charset="-128"/>
              <a:ea typeface="みんなの文字ゴTTh-R" panose="020B0500000000000000" pitchFamily="50" charset="-128"/>
            </a:endParaRPr>
          </a:p>
          <a:p>
            <a:r>
              <a:rPr lang="ja-JP" altLang="en-US" sz="1100" dirty="0" smtClean="0">
                <a:latin typeface="みんなの文字ゴTTh-R" panose="020B0500000000000000" pitchFamily="50" charset="-128"/>
                <a:ea typeface="みんなの文字ゴTTh-R" panose="020B0500000000000000" pitchFamily="50" charset="-128"/>
              </a:rPr>
              <a:t>◆ これ</a:t>
            </a:r>
            <a:r>
              <a:rPr lang="ja-JP" altLang="en-US" sz="1100" dirty="0">
                <a:latin typeface="みんなの文字ゴTTh-R" panose="020B0500000000000000" pitchFamily="50" charset="-128"/>
                <a:ea typeface="みんなの文字ゴTTh-R" panose="020B0500000000000000" pitchFamily="50" charset="-128"/>
              </a:rPr>
              <a:t>に</a:t>
            </a:r>
            <a:r>
              <a:rPr lang="ja-JP" altLang="en-US" sz="1100" dirty="0" smtClean="0">
                <a:latin typeface="みんなの文字ゴTTh-R" panose="020B0500000000000000" pitchFamily="50" charset="-128"/>
                <a:ea typeface="みんなの文字ゴTTh-R" panose="020B0500000000000000" pitchFamily="50" charset="-128"/>
              </a:rPr>
              <a:t>対し</a:t>
            </a:r>
            <a:r>
              <a:rPr lang="ja-JP" altLang="en-US" sz="1200" dirty="0" smtClean="0">
                <a:latin typeface="HGP創英角ｺﾞｼｯｸUB" panose="020B0900000000000000" pitchFamily="50" charset="-128"/>
                <a:ea typeface="HGP創英角ｺﾞｼｯｸUB" panose="020B0900000000000000" pitchFamily="50" charset="-128"/>
              </a:rPr>
              <a:t>ＳＤＧｓ</a:t>
            </a:r>
            <a:r>
              <a:rPr lang="ja-JP" altLang="en-US" sz="1100" dirty="0" smtClean="0">
                <a:latin typeface="みんなの文字ゴTTh-R" panose="020B0500000000000000" pitchFamily="50" charset="-128"/>
                <a:ea typeface="みんなの文字ゴTTh-R" panose="020B0500000000000000" pitchFamily="50" charset="-128"/>
              </a:rPr>
              <a:t>は</a:t>
            </a:r>
            <a:r>
              <a:rPr lang="ja-JP" altLang="en-US" sz="1100" dirty="0">
                <a:latin typeface="みんなの文字ゴTTh-R" panose="020B0500000000000000" pitchFamily="50" charset="-128"/>
                <a:ea typeface="みんなの文字ゴTTh-R" panose="020B0500000000000000" pitchFamily="50" charset="-128"/>
              </a:rPr>
              <a:t>開発面だけではなく</a:t>
            </a:r>
            <a:r>
              <a:rPr lang="ja-JP" altLang="en-US" sz="1200" dirty="0">
                <a:latin typeface="HGP創英角ｺﾞｼｯｸUB" panose="020B0900000000000000" pitchFamily="50" charset="-128"/>
                <a:ea typeface="HGP創英角ｺﾞｼｯｸUB" panose="020B0900000000000000" pitchFamily="50" charset="-128"/>
              </a:rPr>
              <a:t>経済面・社会面・環境面</a:t>
            </a:r>
            <a:r>
              <a:rPr lang="ja-JP" altLang="en-US" sz="1100" dirty="0" smtClean="0">
                <a:latin typeface="みんなの文字ゴTTh-R" panose="020B0500000000000000" pitchFamily="50" charset="-128"/>
                <a:ea typeface="みんなの文字ゴTTh-R" panose="020B0500000000000000" pitchFamily="50" charset="-128"/>
              </a:rPr>
              <a:t>の</a:t>
            </a:r>
            <a:endParaRPr lang="en-US" altLang="ja-JP" sz="1100" dirty="0" smtClean="0">
              <a:latin typeface="みんなの文字ゴTTh-R" panose="020B0500000000000000" pitchFamily="50" charset="-128"/>
              <a:ea typeface="みんなの文字ゴTTh-R" panose="020B0500000000000000" pitchFamily="50" charset="-128"/>
            </a:endParaRPr>
          </a:p>
          <a:p>
            <a:r>
              <a:rPr lang="ja-JP" altLang="en-US" sz="1100" dirty="0">
                <a:latin typeface="みんなの文字ゴTTh-R" panose="020B0500000000000000" pitchFamily="50" charset="-128"/>
                <a:ea typeface="みんなの文字ゴTTh-R" panose="020B0500000000000000" pitchFamily="50" charset="-128"/>
              </a:rPr>
              <a:t>　</a:t>
            </a:r>
            <a:r>
              <a:rPr lang="en-US" altLang="ja-JP" sz="1100" dirty="0" smtClean="0">
                <a:latin typeface="みんなの文字ゴTTh-R" panose="020B0500000000000000" pitchFamily="50" charset="-128"/>
                <a:ea typeface="みんなの文字ゴTTh-R" panose="020B0500000000000000" pitchFamily="50" charset="-128"/>
              </a:rPr>
              <a:t>3</a:t>
            </a:r>
            <a:r>
              <a:rPr lang="ja-JP" altLang="en-US" sz="1100" dirty="0" err="1">
                <a:latin typeface="みんなの文字ゴTTh-R" panose="020B0500000000000000" pitchFamily="50" charset="-128"/>
                <a:ea typeface="みんなの文字ゴTTh-R" panose="020B0500000000000000" pitchFamily="50" charset="-128"/>
              </a:rPr>
              <a:t>つの</a:t>
            </a:r>
            <a:r>
              <a:rPr lang="ja-JP" altLang="en-US" sz="1100" dirty="0">
                <a:latin typeface="みんなの文字ゴTTh-R" panose="020B0500000000000000" pitchFamily="50" charset="-128"/>
                <a:ea typeface="みんなの文字ゴTTh-R" panose="020B0500000000000000" pitchFamily="50" charset="-128"/>
              </a:rPr>
              <a:t>側面</a:t>
            </a:r>
            <a:r>
              <a:rPr lang="ja-JP" altLang="en-US" sz="1100" dirty="0" smtClean="0">
                <a:latin typeface="みんなの文字ゴTTh-R" panose="020B0500000000000000" pitchFamily="50" charset="-128"/>
                <a:ea typeface="みんなの文字ゴTTh-R" panose="020B0500000000000000" pitchFamily="50" charset="-128"/>
              </a:rPr>
              <a:t>にすべての国が対応</a:t>
            </a:r>
            <a:r>
              <a:rPr lang="ja-JP" altLang="en-US" sz="1100" dirty="0">
                <a:latin typeface="みんなの文字ゴTTh-R" panose="020B0500000000000000" pitchFamily="50" charset="-128"/>
                <a:ea typeface="みんなの文字ゴTTh-R" panose="020B0500000000000000" pitchFamily="50" charset="-128"/>
              </a:rPr>
              <a:t>する</a:t>
            </a:r>
            <a:r>
              <a:rPr lang="ja-JP" altLang="en-US" sz="1100" dirty="0" smtClean="0">
                <a:latin typeface="みんなの文字ゴTTh-R" panose="020B0500000000000000" pitchFamily="50" charset="-128"/>
                <a:ea typeface="みんなの文字ゴTTh-R" panose="020B0500000000000000" pitchFamily="50" charset="-128"/>
              </a:rPr>
              <a:t>こと</a:t>
            </a:r>
            <a:r>
              <a:rPr lang="ja-JP" altLang="en-US" sz="1100" dirty="0">
                <a:latin typeface="みんなの文字ゴTTh-R" panose="020B0500000000000000" pitchFamily="50" charset="-128"/>
                <a:ea typeface="みんなの文字ゴTTh-R" panose="020B0500000000000000" pitchFamily="50" charset="-128"/>
              </a:rPr>
              <a:t>を</a:t>
            </a:r>
            <a:r>
              <a:rPr lang="ja-JP" altLang="en-US" sz="1100" dirty="0" smtClean="0">
                <a:latin typeface="みんなの文字ゴTTh-R" panose="020B0500000000000000" pitchFamily="50" charset="-128"/>
                <a:ea typeface="みんなの文字ゴTTh-R" panose="020B0500000000000000" pitchFamily="50" charset="-128"/>
              </a:rPr>
              <a:t>求められています。</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a:extLst>
              <a:ext uri="{FF2B5EF4-FFF2-40B4-BE49-F238E27FC236}">
                <a16:creationId xmlns:a16="http://schemas.microsoft.com/office/drawing/2014/main" xmlns="" id="{7C4432EF-E56C-4A99-BB5A-C2BA1B3B5F27}"/>
              </a:ext>
            </a:extLst>
          </p:cNvPr>
          <p:cNvSpPr txBox="1"/>
          <p:nvPr/>
        </p:nvSpPr>
        <p:spPr>
          <a:xfrm>
            <a:off x="283705" y="499969"/>
            <a:ext cx="4424958"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ＭＤＧｓ</a:t>
            </a:r>
            <a:r>
              <a:rPr lang="ja-JP" altLang="en-US" sz="1050" dirty="0" smtClean="0">
                <a:latin typeface="みんなの文字ゴTTh-R" panose="020B0500000000000000" pitchFamily="50" charset="-128"/>
                <a:ea typeface="みんなの文字ゴTTh-R" panose="020B0500000000000000" pitchFamily="50" charset="-128"/>
              </a:rPr>
              <a:t>（エムディージーズ）</a:t>
            </a:r>
            <a:r>
              <a:rPr lang="ja-JP" altLang="en-US" sz="1600" dirty="0" smtClean="0">
                <a:latin typeface="みんなの文字ゴTTh-R" panose="020B0500000000000000" pitchFamily="50" charset="-128"/>
                <a:ea typeface="みんなの文字ゴTTh-R" panose="020B0500000000000000" pitchFamily="50" charset="-128"/>
              </a:rPr>
              <a:t>からＳＤＧｓへ</a:t>
            </a:r>
            <a:endParaRPr lang="en-US" altLang="ja-JP" sz="1600" dirty="0">
              <a:latin typeface="みんなの文字ゴTTh-R" panose="020B0500000000000000" pitchFamily="50" charset="-128"/>
              <a:ea typeface="みんなの文字ゴTTh-R" panose="020B0500000000000000" pitchFamily="50" charset="-128"/>
            </a:endParaRPr>
          </a:p>
        </p:txBody>
      </p:sp>
      <p:sp>
        <p:nvSpPr>
          <p:cNvPr id="90" name="テキスト ボックス 89">
            <a:extLst>
              <a:ext uri="{FF2B5EF4-FFF2-40B4-BE49-F238E27FC236}">
                <a16:creationId xmlns:a16="http://schemas.microsoft.com/office/drawing/2014/main" xmlns="" id="{8818EF6D-CEF8-43E3-AF03-94657D7D3E82}"/>
              </a:ext>
            </a:extLst>
          </p:cNvPr>
          <p:cNvSpPr txBox="1"/>
          <p:nvPr/>
        </p:nvSpPr>
        <p:spPr>
          <a:xfrm>
            <a:off x="227035" y="4469900"/>
            <a:ext cx="6743572"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それぞれ</a:t>
            </a:r>
            <a:r>
              <a:rPr lang="ja-JP" altLang="en-US" sz="1600" dirty="0">
                <a:latin typeface="みんなの文字ゴTTh-R" panose="020B0500000000000000" pitchFamily="50" charset="-128"/>
                <a:ea typeface="みんなの文字ゴTTh-R" panose="020B0500000000000000" pitchFamily="50" charset="-128"/>
              </a:rPr>
              <a:t>のゴールの内容</a:t>
            </a:r>
            <a:r>
              <a:rPr lang="ja-JP" altLang="en-US" sz="1600" dirty="0" smtClean="0">
                <a:latin typeface="みんなの文字ゴTTh-R" panose="020B0500000000000000" pitchFamily="50" charset="-128"/>
                <a:ea typeface="みんなの文字ゴTTh-R" panose="020B0500000000000000" pitchFamily="50" charset="-128"/>
              </a:rPr>
              <a:t>と市の事業と</a:t>
            </a:r>
            <a:r>
              <a:rPr lang="ja-JP" altLang="en-US" sz="1600" dirty="0">
                <a:latin typeface="みんなの文字ゴTTh-R" panose="020B0500000000000000" pitchFamily="50" charset="-128"/>
                <a:ea typeface="みんなの文字ゴTTh-R" panose="020B0500000000000000" pitchFamily="50" charset="-128"/>
              </a:rPr>
              <a:t>の関係を見て</a:t>
            </a:r>
            <a:r>
              <a:rPr lang="ja-JP" altLang="en-US" sz="1600" dirty="0" smtClean="0">
                <a:latin typeface="みんなの文字ゴTTh-R" panose="020B0500000000000000" pitchFamily="50" charset="-128"/>
                <a:ea typeface="みんなの文字ゴTTh-R" panose="020B0500000000000000" pitchFamily="50" charset="-128"/>
              </a:rPr>
              <a:t>いきましょう。</a:t>
            </a:r>
            <a:endParaRPr lang="en-US" altLang="ja-JP" sz="1600" dirty="0">
              <a:latin typeface="みんなの文字ゴTTh-R" panose="020B0500000000000000" pitchFamily="50" charset="-128"/>
              <a:ea typeface="みんなの文字ゴTTh-R" panose="020B0500000000000000" pitchFamily="50" charset="-128"/>
            </a:endParaRPr>
          </a:p>
        </p:txBody>
      </p:sp>
      <p:pic>
        <p:nvPicPr>
          <p:cNvPr id="92" name="図 91">
            <a:extLst>
              <a:ext uri="{FF2B5EF4-FFF2-40B4-BE49-F238E27FC236}">
                <a16:creationId xmlns:a16="http://schemas.microsoft.com/office/drawing/2014/main" xmlns="" id="{536AA740-2CD6-47B2-B962-003736FB2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1351" y="993278"/>
            <a:ext cx="638559" cy="638559"/>
          </a:xfrm>
          <a:prstGeom prst="rect">
            <a:avLst/>
          </a:prstGeom>
        </p:spPr>
      </p:pic>
      <p:grpSp>
        <p:nvGrpSpPr>
          <p:cNvPr id="4" name="グループ化 3"/>
          <p:cNvGrpSpPr/>
          <p:nvPr/>
        </p:nvGrpSpPr>
        <p:grpSpPr>
          <a:xfrm>
            <a:off x="5876984" y="532806"/>
            <a:ext cx="846551" cy="1502848"/>
            <a:chOff x="5106367" y="1515107"/>
            <a:chExt cx="1354756" cy="2405045"/>
          </a:xfrm>
        </p:grpSpPr>
        <p:pic>
          <p:nvPicPr>
            <p:cNvPr id="88" name="図 87">
              <a:extLst>
                <a:ext uri="{FF2B5EF4-FFF2-40B4-BE49-F238E27FC236}">
                  <a16:creationId xmlns:a16="http://schemas.microsoft.com/office/drawing/2014/main" xmlns="" id="{3A200DF0-F796-4DE3-A3DF-18C9325106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128" r="295" b="51038"/>
            <a:stretch/>
          </p:blipFill>
          <p:spPr>
            <a:xfrm>
              <a:off x="5132851" y="2128537"/>
              <a:ext cx="1328272" cy="565089"/>
            </a:xfrm>
            <a:prstGeom prst="rect">
              <a:avLst/>
            </a:prstGeom>
          </p:spPr>
        </p:pic>
        <p:pic>
          <p:nvPicPr>
            <p:cNvPr id="89" name="図 88">
              <a:extLst>
                <a:ext uri="{FF2B5EF4-FFF2-40B4-BE49-F238E27FC236}">
                  <a16:creationId xmlns:a16="http://schemas.microsoft.com/office/drawing/2014/main" xmlns="" id="{C754107D-E60C-49B5-84BC-B90DFE84B6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50291" b="1115"/>
            <a:stretch/>
          </p:blipFill>
          <p:spPr>
            <a:xfrm>
              <a:off x="5106367" y="3352970"/>
              <a:ext cx="1354756" cy="567182"/>
            </a:xfrm>
            <a:prstGeom prst="rect">
              <a:avLst/>
            </a:prstGeom>
          </p:spPr>
        </p:pic>
        <p:pic>
          <p:nvPicPr>
            <p:cNvPr id="100" name="図 99">
              <a:extLst>
                <a:ext uri="{FF2B5EF4-FFF2-40B4-BE49-F238E27FC236}">
                  <a16:creationId xmlns:a16="http://schemas.microsoft.com/office/drawing/2014/main" xmlns="" id="{48E1D396-5512-4E7D-A164-AC129914CA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423" b="49180"/>
            <a:stretch/>
          </p:blipFill>
          <p:spPr>
            <a:xfrm>
              <a:off x="5132851" y="1515107"/>
              <a:ext cx="1328272" cy="586533"/>
            </a:xfrm>
            <a:prstGeom prst="rect">
              <a:avLst/>
            </a:prstGeom>
          </p:spPr>
        </p:pic>
        <p:pic>
          <p:nvPicPr>
            <p:cNvPr id="101" name="図 100">
              <a:extLst>
                <a:ext uri="{FF2B5EF4-FFF2-40B4-BE49-F238E27FC236}">
                  <a16:creationId xmlns:a16="http://schemas.microsoft.com/office/drawing/2014/main" xmlns="" id="{5F411B99-84A0-43EF-85D9-EFFA966A20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446" r="50423" b="-15768"/>
            <a:stretch/>
          </p:blipFill>
          <p:spPr>
            <a:xfrm>
              <a:off x="5119609" y="2713962"/>
              <a:ext cx="1328272" cy="765433"/>
            </a:xfrm>
            <a:prstGeom prst="rect">
              <a:avLst/>
            </a:prstGeom>
          </p:spPr>
        </p:pic>
      </p:grpSp>
      <p:graphicFrame>
        <p:nvGraphicFramePr>
          <p:cNvPr id="2" name="表 1"/>
          <p:cNvGraphicFramePr>
            <a:graphicFrameLocks noGrp="1"/>
          </p:cNvGraphicFramePr>
          <p:nvPr>
            <p:extLst>
              <p:ext uri="{D42A27DB-BD31-4B8C-83A1-F6EECF244321}">
                <p14:modId xmlns:p14="http://schemas.microsoft.com/office/powerpoint/2010/main" val="1928023209"/>
              </p:ext>
            </p:extLst>
          </p:nvPr>
        </p:nvGraphicFramePr>
        <p:xfrm>
          <a:off x="95187" y="4832560"/>
          <a:ext cx="6681789" cy="4880594"/>
        </p:xfrm>
        <a:graphic>
          <a:graphicData uri="http://schemas.openxmlformats.org/drawingml/2006/table">
            <a:tbl>
              <a:tblPr firstRow="1" bandRow="1">
                <a:tableStyleId>{7DF18680-E054-41AD-8BC1-D1AEF772440D}</a:tableStyleId>
              </a:tblPr>
              <a:tblGrid>
                <a:gridCol w="769109"/>
                <a:gridCol w="3420000"/>
                <a:gridCol w="2492680"/>
              </a:tblGrid>
              <a:tr h="188669">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ja-JP" altLang="en-US" sz="1200" dirty="0" smtClean="0"/>
                        <a:t>ゴールの内容</a:t>
                      </a:r>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ja-JP" altLang="en-US" sz="1200" dirty="0" smtClean="0"/>
                        <a:t>郡山市の主な事業との位置づけ</a:t>
                      </a:r>
                      <a:endParaRPr kumimoji="1" lang="ja-JP" altLang="en-US" sz="1200" dirty="0">
                        <a:latin typeface="みんなの文字ゴTTh-R" panose="020B0500000000000000" pitchFamily="50" charset="-128"/>
                        <a:ea typeface="みんなの文字ゴTTh-R" panose="020B0500000000000000" pitchFamily="50" charset="-128"/>
                      </a:endParaRPr>
                    </a:p>
                  </a:txBody>
                  <a:tcPr/>
                </a:tc>
              </a:tr>
              <a:tr h="798362">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nchor="ctr"/>
                </a:tc>
                <a:tc>
                  <a:txBody>
                    <a:bodyPr/>
                    <a:lstStyle/>
                    <a:p>
                      <a:r>
                        <a:rPr kumimoji="1" lang="en-US" altLang="ja-JP" sz="1200" dirty="0" smtClean="0"/>
                        <a:t>【1 </a:t>
                      </a:r>
                      <a:r>
                        <a:rPr kumimoji="1" lang="ja-JP" altLang="en-US" sz="1200" dirty="0" smtClean="0"/>
                        <a:t>貧困をなくそう</a:t>
                      </a:r>
                      <a:r>
                        <a:rPr kumimoji="1" lang="en-US" altLang="ja-JP" sz="1200" dirty="0" smtClean="0"/>
                        <a:t>】</a:t>
                      </a:r>
                    </a:p>
                    <a:p>
                      <a:r>
                        <a:rPr kumimoji="1" lang="ja-JP" altLang="en-US" sz="1200" dirty="0" smtClean="0"/>
                        <a:t>あらゆる場所のあらゆる形態の貧困を終わらせる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生活困窮者自立支援事業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r h="739036">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nchor="ctr"/>
                </a:tc>
                <a:tc>
                  <a:txBody>
                    <a:bodyPr/>
                    <a:lstStyle/>
                    <a:p>
                      <a:r>
                        <a:rPr kumimoji="1" lang="en-US" altLang="ja-JP" sz="1200" dirty="0" smtClean="0"/>
                        <a:t>【2 </a:t>
                      </a:r>
                      <a:r>
                        <a:rPr kumimoji="1" lang="ja-JP" altLang="en-US" sz="1200" dirty="0" smtClean="0"/>
                        <a:t>飢餓をゼロに</a:t>
                      </a:r>
                      <a:r>
                        <a:rPr kumimoji="1" lang="en-US" altLang="ja-JP" sz="1200" dirty="0" smtClean="0"/>
                        <a:t>】</a:t>
                      </a:r>
                    </a:p>
                    <a:p>
                      <a:r>
                        <a:rPr kumimoji="1" lang="ja-JP" altLang="en-US" sz="1200" dirty="0" smtClean="0"/>
                        <a:t>飢餓を終わらせ、食料安全保障及び栄養改善を実現し、持続可能な農業を促進する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・食と農推進事業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・鯉６次産業化プロジェクト</a:t>
                      </a:r>
                    </a:p>
                  </a:txBody>
                  <a:tcPr anchor="ctr"/>
                </a:tc>
              </a:tr>
              <a:tr h="739035">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nchor="ctr"/>
                </a:tc>
                <a:tc>
                  <a:txBody>
                    <a:bodyPr/>
                    <a:lstStyle/>
                    <a:p>
                      <a:r>
                        <a:rPr kumimoji="1" lang="en-US" altLang="ja-JP" sz="1200" dirty="0" smtClean="0"/>
                        <a:t>【3 </a:t>
                      </a:r>
                      <a:r>
                        <a:rPr kumimoji="1" lang="ja-JP" altLang="en-US" sz="1200" dirty="0" smtClean="0"/>
                        <a:t>すべての人に健康と福祉を</a:t>
                      </a:r>
                      <a:r>
                        <a:rPr kumimoji="1" lang="en-US" altLang="ja-JP" sz="1200" dirty="0" smtClean="0"/>
                        <a:t>】</a:t>
                      </a:r>
                    </a:p>
                    <a:p>
                      <a:r>
                        <a:rPr kumimoji="1" lang="ja-JP" altLang="en-US" sz="1200" dirty="0" smtClean="0"/>
                        <a:t>あらゆる年齢のすべての人々の健康的な生活を確保し、福祉を促進する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・健康づくりのためのスポーツ・レクリエーション啓発事業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lang="ja-JP" altLang="en-US" sz="1200" dirty="0" smtClean="0">
                          <a:latin typeface="ＭＳ Ｐゴシック" panose="020B0600070205080204" pitchFamily="50" charset="-128"/>
                          <a:ea typeface="ＭＳ Ｐゴシック" panose="020B0600070205080204" pitchFamily="50" charset="-128"/>
                        </a:rPr>
                        <a:t>・福祉のまちづくり事業</a:t>
                      </a: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txBody>
                  <a:tcPr anchor="ctr"/>
                </a:tc>
              </a:tr>
              <a:tr h="751562">
                <a:tc>
                  <a:txBody>
                    <a:bodyPr/>
                    <a:lstStyle/>
                    <a:p>
                      <a:endParaRPr kumimoji="1" lang="ja-JP" altLang="en-US" sz="1200">
                        <a:latin typeface="みんなの文字ゴTTh-R" panose="020B0500000000000000" pitchFamily="50" charset="-128"/>
                        <a:ea typeface="みんなの文字ゴTTh-R" panose="020B0500000000000000" pitchFamily="50" charset="-128"/>
                      </a:endParaRPr>
                    </a:p>
                  </a:txBody>
                  <a:tcPr anchor="ctr"/>
                </a:tc>
                <a:tc>
                  <a:txBody>
                    <a:bodyPr/>
                    <a:lstStyle/>
                    <a:p>
                      <a:r>
                        <a:rPr kumimoji="1" lang="en-US" altLang="ja-JP" sz="1200" dirty="0" smtClean="0"/>
                        <a:t>【4</a:t>
                      </a:r>
                      <a:r>
                        <a:rPr kumimoji="1" lang="ja-JP" altLang="en-US" sz="1200" baseline="0" dirty="0" smtClean="0"/>
                        <a:t> </a:t>
                      </a:r>
                      <a:r>
                        <a:rPr kumimoji="1" lang="ja-JP" altLang="en-US" sz="1200" dirty="0" smtClean="0"/>
                        <a:t>質の高い教育をみんなに</a:t>
                      </a:r>
                      <a:r>
                        <a:rPr kumimoji="1" lang="en-US" altLang="ja-JP" sz="1200" dirty="0" smtClean="0"/>
                        <a:t>】</a:t>
                      </a:r>
                    </a:p>
                    <a:p>
                      <a:r>
                        <a:rPr kumimoji="1" lang="ja-JP" altLang="en-US" sz="1200" dirty="0" smtClean="0"/>
                        <a:t>すべての人に包摂的かつ公正な質の高い教育を確保し、生涯学習の機会を促進する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・地域子ども教室事業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生涯学習支援事業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r h="776614">
                <a:tc>
                  <a:txBody>
                    <a:bodyPr/>
                    <a:lstStyle/>
                    <a:p>
                      <a:endParaRPr kumimoji="1" lang="ja-JP" altLang="en-US" sz="1200">
                        <a:latin typeface="みんなの文字ゴTTh-R" panose="020B0500000000000000" pitchFamily="50" charset="-128"/>
                        <a:ea typeface="みんなの文字ゴTTh-R" panose="020B0500000000000000" pitchFamily="50" charset="-128"/>
                      </a:endParaRPr>
                    </a:p>
                  </a:txBody>
                  <a:tcPr anchor="ctr"/>
                </a:tc>
                <a:tc>
                  <a:txBody>
                    <a:bodyPr/>
                    <a:lstStyle/>
                    <a:p>
                      <a:r>
                        <a:rPr kumimoji="1" lang="en-US" altLang="ja-JP" sz="1200" dirty="0" smtClean="0"/>
                        <a:t>【5</a:t>
                      </a:r>
                      <a:r>
                        <a:rPr kumimoji="1" lang="ja-JP" altLang="en-US" sz="1200" baseline="0" dirty="0" smtClean="0"/>
                        <a:t> ジェンダー平等を実現しよう</a:t>
                      </a:r>
                      <a:r>
                        <a:rPr kumimoji="1" lang="en-US" altLang="ja-JP" sz="1200" dirty="0" smtClean="0"/>
                        <a:t>】</a:t>
                      </a:r>
                    </a:p>
                    <a:p>
                      <a:r>
                        <a:rPr kumimoji="1" lang="ja-JP" altLang="en-US" sz="1200" dirty="0" smtClean="0"/>
                        <a:t>ジェンダー平等を達成し、すべての女性及び女児の能力強化を行う</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女性活躍推進事業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・男女共同参画推進事業</a:t>
                      </a:r>
                      <a:endParaRPr kumimoji="1" lang="ja-JP" altLang="en-US" sz="1200" dirty="0" smtClean="0">
                        <a:solidFill>
                          <a:schemeClr val="tx1"/>
                        </a:solidFill>
                        <a:latin typeface="ＭＳ Ｐゴシック" panose="020B0600070205080204" pitchFamily="50" charset="-128"/>
                        <a:ea typeface="ＭＳ Ｐゴシック" panose="020B0600070205080204" pitchFamily="50" charset="-128"/>
                      </a:endParaRPr>
                    </a:p>
                  </a:txBody>
                  <a:tcPr anchor="ctr"/>
                </a:tc>
              </a:tr>
              <a:tr h="801665">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ja-JP" sz="1200" dirty="0" smtClean="0"/>
                        <a:t>【6</a:t>
                      </a:r>
                      <a:r>
                        <a:rPr lang="ja-JP" altLang="en-US" sz="1200" dirty="0" smtClean="0"/>
                        <a:t>　安全な水とトイレを世界中に</a:t>
                      </a:r>
                      <a:r>
                        <a:rPr lang="en-US" altLang="ja-JP" sz="1200" dirty="0" smtClean="0"/>
                        <a:t>】</a:t>
                      </a:r>
                    </a:p>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200" dirty="0" smtClean="0"/>
                        <a:t>すべての人々の水と衛生の利用可能性と持続可能な管理を確保する</a:t>
                      </a:r>
                      <a:endParaRPr lang="ja-JP" altLang="en-US" sz="1200" dirty="0" smtClean="0">
                        <a:solidFill>
                          <a:schemeClr val="tx1"/>
                        </a:solidFill>
                        <a:latin typeface="+mn-ea"/>
                        <a:ea typeface="+mn-ea"/>
                      </a:endParaRPr>
                    </a:p>
                  </a:txBody>
                  <a:tcPr anchor="ctr"/>
                </a:tc>
                <a:tc>
                  <a:txBody>
                    <a:bodyPr/>
                    <a:lstStyle/>
                    <a:p>
                      <a:r>
                        <a:rPr kumimoji="1" lang="ja-JP" altLang="en-US" sz="1200" dirty="0" smtClean="0"/>
                        <a:t>・環境調査事業</a:t>
                      </a:r>
                      <a:endParaRPr kumimoji="1" lang="en-US" altLang="zh-TW" sz="1200" dirty="0" smtClean="0"/>
                    </a:p>
                    <a:p>
                      <a:r>
                        <a:rPr kumimoji="1" lang="ja-JP" altLang="en-US" sz="1200" dirty="0" smtClean="0"/>
                        <a:t>・猪苗代湖の水を守りたい事業</a:t>
                      </a:r>
                      <a:endParaRPr kumimoji="1" lang="ja-JP" altLang="en-US" sz="1200" dirty="0" smtClean="0">
                        <a:latin typeface="+mn-ea"/>
                        <a:ea typeface="+mn-ea"/>
                      </a:endParaRPr>
                    </a:p>
                  </a:txBody>
                  <a:tcPr anchor="ctr"/>
                </a:tc>
              </a:tr>
            </a:tbl>
          </a:graphicData>
        </a:graphic>
      </p:graphicFrame>
      <p:grpSp>
        <p:nvGrpSpPr>
          <p:cNvPr id="3" name="グループ化 2"/>
          <p:cNvGrpSpPr/>
          <p:nvPr/>
        </p:nvGrpSpPr>
        <p:grpSpPr>
          <a:xfrm>
            <a:off x="145902" y="5163581"/>
            <a:ext cx="682020" cy="4467543"/>
            <a:chOff x="-5287278" y="4747363"/>
            <a:chExt cx="682020" cy="4467543"/>
          </a:xfrm>
        </p:grpSpPr>
        <p:pic>
          <p:nvPicPr>
            <p:cNvPr id="45" name="図 44">
              <a:extLst>
                <a:ext uri="{FF2B5EF4-FFF2-40B4-BE49-F238E27FC236}">
                  <a16:creationId xmlns:a16="http://schemas.microsoft.com/office/drawing/2014/main" xmlns="" id="{96E09D30-4B18-459F-B677-E86FE4D8EB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8628" y="4747363"/>
              <a:ext cx="663370" cy="663370"/>
            </a:xfrm>
            <a:prstGeom prst="rect">
              <a:avLst/>
            </a:prstGeom>
          </p:spPr>
        </p:pic>
        <p:pic>
          <p:nvPicPr>
            <p:cNvPr id="47" name="図 46">
              <a:extLst>
                <a:ext uri="{FF2B5EF4-FFF2-40B4-BE49-F238E27FC236}">
                  <a16:creationId xmlns:a16="http://schemas.microsoft.com/office/drawing/2014/main" xmlns="" id="{84EE1FCE-7DBB-41B7-ADF8-920E11CBD3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075" y="5526538"/>
              <a:ext cx="663370" cy="663370"/>
            </a:xfrm>
            <a:prstGeom prst="rect">
              <a:avLst/>
            </a:prstGeom>
          </p:spPr>
        </p:pic>
        <p:pic>
          <p:nvPicPr>
            <p:cNvPr id="48" name="図 47">
              <a:extLst>
                <a:ext uri="{FF2B5EF4-FFF2-40B4-BE49-F238E27FC236}">
                  <a16:creationId xmlns:a16="http://schemas.microsoft.com/office/drawing/2014/main" xmlns="" id="{3F1A5684-6441-476E-8341-85906ADF76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7278" y="6290045"/>
              <a:ext cx="663370" cy="663370"/>
            </a:xfrm>
            <a:prstGeom prst="rect">
              <a:avLst/>
            </a:prstGeom>
          </p:spPr>
        </p:pic>
        <p:pic>
          <p:nvPicPr>
            <p:cNvPr id="49" name="図 48">
              <a:extLst>
                <a:ext uri="{FF2B5EF4-FFF2-40B4-BE49-F238E27FC236}">
                  <a16:creationId xmlns:a16="http://schemas.microsoft.com/office/drawing/2014/main" xmlns="" id="{D3085B3E-26BA-4443-A628-898072907F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8628" y="6997011"/>
              <a:ext cx="663370" cy="663370"/>
            </a:xfrm>
            <a:prstGeom prst="rect">
              <a:avLst/>
            </a:prstGeom>
          </p:spPr>
        </p:pic>
        <p:pic>
          <p:nvPicPr>
            <p:cNvPr id="50" name="図 49">
              <a:extLst>
                <a:ext uri="{FF2B5EF4-FFF2-40B4-BE49-F238E27FC236}">
                  <a16:creationId xmlns:a16="http://schemas.microsoft.com/office/drawing/2014/main" xmlns="" id="{26B01FC6-6F04-4DAD-B342-F9FF620C0A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7278" y="7776186"/>
              <a:ext cx="663370" cy="663370"/>
            </a:xfrm>
            <a:prstGeom prst="rect">
              <a:avLst/>
            </a:prstGeom>
          </p:spPr>
        </p:pic>
        <p:pic>
          <p:nvPicPr>
            <p:cNvPr id="51" name="図 50">
              <a:extLst>
                <a:ext uri="{FF2B5EF4-FFF2-40B4-BE49-F238E27FC236}">
                  <a16:creationId xmlns:a16="http://schemas.microsoft.com/office/drawing/2014/main" xmlns="" id="{ED771713-92BB-4258-ABDF-EBD7A0BF1E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4075" y="8554943"/>
              <a:ext cx="659965" cy="659963"/>
            </a:xfrm>
            <a:prstGeom prst="rect">
              <a:avLst/>
            </a:prstGeom>
          </p:spPr>
        </p:pic>
      </p:grpSp>
      <p:sp>
        <p:nvSpPr>
          <p:cNvPr id="26" name="タイトル 1"/>
          <p:cNvSpPr txBox="1">
            <a:spLocks/>
          </p:cNvSpPr>
          <p:nvPr/>
        </p:nvSpPr>
        <p:spPr>
          <a:xfrm>
            <a:off x="1" y="495"/>
            <a:ext cx="6877274"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ＳＤＧｓが</a:t>
            </a:r>
            <a:r>
              <a:rPr lang="ja-JP" altLang="en-US" sz="2000" b="1" dirty="0">
                <a:solidFill>
                  <a:schemeClr val="bg1"/>
                </a:solidFill>
                <a:latin typeface="みんなの文字ゴTTh-R" panose="020B0500000000000000" pitchFamily="50" charset="-128"/>
                <a:ea typeface="みんなの文字ゴTTh-R" panose="020B0500000000000000" pitchFamily="50" charset="-128"/>
              </a:rPr>
              <a:t>誕生する</a:t>
            </a:r>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まで</a:t>
            </a:r>
            <a:endParaRPr lang="ja-JP" altLang="en-US" sz="2000" b="1" dirty="0">
              <a:solidFill>
                <a:schemeClr val="bg1"/>
              </a:solidFill>
              <a:latin typeface="みんなの文字ゴTTh-R" panose="020B0500000000000000" pitchFamily="50" charset="-128"/>
              <a:ea typeface="みんなの文字ゴTTh-R" panose="020B0500000000000000" pitchFamily="50" charset="-128"/>
            </a:endParaRPr>
          </a:p>
        </p:txBody>
      </p:sp>
      <p:sp>
        <p:nvSpPr>
          <p:cNvPr id="27" name="テキスト ボックス 26">
            <a:extLst>
              <a:ext uri="{FF2B5EF4-FFF2-40B4-BE49-F238E27FC236}">
                <a16:creationId xmlns:a16="http://schemas.microsoft.com/office/drawing/2014/main" xmlns="" id="{029689C7-0990-4766-891C-F7ED95A32D01}"/>
              </a:ext>
            </a:extLst>
          </p:cNvPr>
          <p:cNvSpPr txBox="1"/>
          <p:nvPr/>
        </p:nvSpPr>
        <p:spPr>
          <a:xfrm>
            <a:off x="266780" y="3602247"/>
            <a:ext cx="6464376"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自治体</a:t>
            </a:r>
            <a:r>
              <a:rPr lang="ja-JP" altLang="en-US" sz="900" dirty="0" smtClean="0">
                <a:latin typeface="みんなの文字ゴTTh-R" panose="020B0500000000000000" pitchFamily="50" charset="-128"/>
                <a:ea typeface="みんなの文字ゴTTh-R" panose="020B0500000000000000" pitchFamily="50" charset="-128"/>
              </a:rPr>
              <a:t>にとっての意義</a:t>
            </a:r>
            <a:r>
              <a:rPr lang="ja-JP" altLang="en-US" sz="1200" dirty="0" smtClean="0">
                <a:latin typeface="みんなの文字ゴTTh-R" panose="020B0500000000000000" pitchFamily="50" charset="-128"/>
                <a:ea typeface="みんなの文字ゴTTh-R" panose="020B0500000000000000" pitchFamily="50" charset="-128"/>
              </a:rPr>
              <a:t> </a:t>
            </a:r>
            <a:r>
              <a:rPr lang="ja-JP" altLang="en-US" sz="1600" dirty="0" smtClean="0">
                <a:latin typeface="みんなの文字ゴTTh-R" panose="020B0500000000000000" pitchFamily="50" charset="-128"/>
                <a:ea typeface="みんなの文字ゴTTh-R" panose="020B0500000000000000" pitchFamily="50" charset="-128"/>
              </a:rPr>
              <a:t>⇒ </a:t>
            </a:r>
            <a:r>
              <a:rPr lang="ja-JP" altLang="en-US" sz="1600" u="sng" dirty="0" smtClean="0">
                <a:latin typeface="みんなの文字ゴTTh-R" panose="020B0500000000000000" pitchFamily="50" charset="-128"/>
                <a:ea typeface="みんなの文字ゴTTh-R" panose="020B0500000000000000" pitchFamily="50" charset="-128"/>
              </a:rPr>
              <a:t>まちの課題を世界共通の目標に</a:t>
            </a:r>
            <a:r>
              <a:rPr lang="ja-JP" altLang="en-US" sz="1600" u="sng" dirty="0">
                <a:latin typeface="みんなの文字ゴTTh-R" panose="020B0500000000000000" pitchFamily="50" charset="-128"/>
                <a:ea typeface="みんなの文字ゴTTh-R" panose="020B0500000000000000" pitchFamily="50" charset="-128"/>
              </a:rPr>
              <a:t>合</a:t>
            </a:r>
            <a:r>
              <a:rPr lang="ja-JP" altLang="en-US" sz="1600" u="sng" dirty="0" smtClean="0">
                <a:latin typeface="みんなの文字ゴTTh-R" panose="020B0500000000000000" pitchFamily="50" charset="-128"/>
                <a:ea typeface="みんなの文字ゴTTh-R" panose="020B0500000000000000" pitchFamily="50" charset="-128"/>
              </a:rPr>
              <a:t>わせて解決！</a:t>
            </a:r>
            <a:endParaRPr lang="en-US" altLang="ja-JP" sz="1600" u="sng" dirty="0">
              <a:latin typeface="みんなの文字ゴTTh-R" panose="020B0500000000000000" pitchFamily="50" charset="-128"/>
              <a:ea typeface="みんなの文字ゴTTh-R" panose="020B0500000000000000" pitchFamily="50" charset="-128"/>
            </a:endParaRPr>
          </a:p>
        </p:txBody>
      </p:sp>
      <p:sp>
        <p:nvSpPr>
          <p:cNvPr id="30" name="テキスト ボックス 29">
            <a:extLst>
              <a:ext uri="{FF2B5EF4-FFF2-40B4-BE49-F238E27FC236}">
                <a16:creationId xmlns:a16="http://schemas.microsoft.com/office/drawing/2014/main" xmlns="" id="{029689C7-0990-4766-891C-F7ED95A32D01}"/>
              </a:ext>
            </a:extLst>
          </p:cNvPr>
          <p:cNvSpPr txBox="1"/>
          <p:nvPr/>
        </p:nvSpPr>
        <p:spPr>
          <a:xfrm>
            <a:off x="287325" y="3191698"/>
            <a:ext cx="6443831"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企業</a:t>
            </a:r>
            <a:r>
              <a:rPr lang="ja-JP" altLang="en-US" sz="900" dirty="0" smtClean="0">
                <a:latin typeface="みんなの文字ゴTTh-R" panose="020B0500000000000000" pitchFamily="50" charset="-128"/>
                <a:ea typeface="みんなの文字ゴTTh-R" panose="020B0500000000000000" pitchFamily="50" charset="-128"/>
              </a:rPr>
              <a:t>にとっての意義 </a:t>
            </a:r>
            <a:r>
              <a:rPr lang="ja-JP" altLang="en-US" sz="1600" dirty="0" smtClean="0">
                <a:latin typeface="みんなの文字ゴTTh-R" panose="020B0500000000000000" pitchFamily="50" charset="-128"/>
                <a:ea typeface="みんなの文字ゴTTh-R" panose="020B0500000000000000" pitchFamily="50" charset="-128"/>
              </a:rPr>
              <a:t>⇒ </a:t>
            </a:r>
            <a:r>
              <a:rPr lang="ja-JP" altLang="en-US" sz="1600" u="sng" dirty="0" smtClean="0">
                <a:latin typeface="みんなの文字ゴTTh-R" panose="020B0500000000000000" pitchFamily="50" charset="-128"/>
                <a:ea typeface="みんなの文字ゴTTh-R" panose="020B0500000000000000" pitchFamily="50" charset="-128"/>
              </a:rPr>
              <a:t>投資を呼び込みビジネス機会創出の</a:t>
            </a:r>
            <a:r>
              <a:rPr lang="ja-JP" altLang="en-US" sz="1600" u="sng" dirty="0">
                <a:latin typeface="みんなの文字ゴTTh-R" panose="020B0500000000000000" pitchFamily="50" charset="-128"/>
                <a:ea typeface="みんなの文字ゴTTh-R" panose="020B0500000000000000" pitchFamily="50" charset="-128"/>
              </a:rPr>
              <a:t>チャンス</a:t>
            </a:r>
            <a:r>
              <a:rPr lang="ja-JP" altLang="en-US" sz="1600" u="sng" dirty="0" smtClean="0">
                <a:latin typeface="みんなの文字ゴTTh-R" panose="020B0500000000000000" pitchFamily="50" charset="-128"/>
                <a:ea typeface="みんなの文字ゴTTh-R" panose="020B0500000000000000" pitchFamily="50" charset="-128"/>
              </a:rPr>
              <a:t>！</a:t>
            </a:r>
            <a:endParaRPr lang="en-US" altLang="ja-JP" sz="1600" u="sng" dirty="0">
              <a:latin typeface="みんなの文字ゴTTh-R" panose="020B0500000000000000" pitchFamily="50" charset="-128"/>
              <a:ea typeface="みんなの文字ゴTTh-R" panose="020B0500000000000000" pitchFamily="50" charset="-128"/>
            </a:endParaRPr>
          </a:p>
        </p:txBody>
      </p:sp>
      <p:sp>
        <p:nvSpPr>
          <p:cNvPr id="35" name="テキスト ボックス 34">
            <a:extLst>
              <a:ext uri="{FF2B5EF4-FFF2-40B4-BE49-F238E27FC236}">
                <a16:creationId xmlns:a16="http://schemas.microsoft.com/office/drawing/2014/main" xmlns="" id="{029689C7-0990-4766-891C-F7ED95A32D01}"/>
              </a:ext>
            </a:extLst>
          </p:cNvPr>
          <p:cNvSpPr txBox="1"/>
          <p:nvPr/>
        </p:nvSpPr>
        <p:spPr>
          <a:xfrm>
            <a:off x="250013" y="2776955"/>
            <a:ext cx="6847371" cy="338554"/>
          </a:xfrm>
          <a:prstGeom prst="rect">
            <a:avLst/>
          </a:prstGeom>
          <a:noFill/>
        </p:spPr>
        <p:txBody>
          <a:bodyPr wrap="square" rtlCol="0">
            <a:spAutoFit/>
          </a:bodyPr>
          <a:lstStyle/>
          <a:p>
            <a:r>
              <a:rPr lang="ja-JP" altLang="en-US" sz="1600" dirty="0" smtClean="0">
                <a:latin typeface="みんなの文字ゴTTh-R" panose="020B0500000000000000" pitchFamily="50" charset="-128"/>
                <a:ea typeface="みんなの文字ゴTTh-R" panose="020B0500000000000000" pitchFamily="50" charset="-128"/>
              </a:rPr>
              <a:t>市民や団体</a:t>
            </a:r>
            <a:r>
              <a:rPr lang="ja-JP" altLang="en-US" sz="900" dirty="0" smtClean="0">
                <a:latin typeface="みんなの文字ゴTTh-R" panose="020B0500000000000000" pitchFamily="50" charset="-128"/>
                <a:ea typeface="みんなの文字ゴTTh-R" panose="020B0500000000000000" pitchFamily="50" charset="-128"/>
              </a:rPr>
              <a:t>にとっての意義 </a:t>
            </a:r>
            <a:r>
              <a:rPr lang="ja-JP" altLang="en-US" sz="1600" dirty="0" smtClean="0">
                <a:latin typeface="みんなの文字ゴTTh-R" panose="020B0500000000000000" pitchFamily="50" charset="-128"/>
                <a:ea typeface="みんなの文字ゴTTh-R" panose="020B0500000000000000" pitchFamily="50" charset="-128"/>
              </a:rPr>
              <a:t>⇒ </a:t>
            </a:r>
            <a:r>
              <a:rPr lang="ja-JP" altLang="en-US" sz="1600" u="sng" dirty="0" smtClean="0">
                <a:latin typeface="みんなの文字ゴTTh-R" panose="020B0500000000000000" pitchFamily="50" charset="-128"/>
                <a:ea typeface="みんなの文字ゴTTh-R" panose="020B0500000000000000" pitchFamily="50" charset="-128"/>
              </a:rPr>
              <a:t>色々な取り組みを世界基準で発信できる！</a:t>
            </a:r>
            <a:endParaRPr lang="en-US" altLang="ja-JP" sz="1600" u="sng" dirty="0">
              <a:latin typeface="みんなの文字ゴTTh-R" panose="020B0500000000000000" pitchFamily="50" charset="-128"/>
              <a:ea typeface="みんなの文字ゴTTh-R" panose="020B0500000000000000" pitchFamily="50" charset="-128"/>
            </a:endParaRPr>
          </a:p>
        </p:txBody>
      </p:sp>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8760" y="3076074"/>
            <a:ext cx="668174" cy="668174"/>
          </a:xfrm>
          <a:prstGeom prst="rect">
            <a:avLst/>
          </a:prstGeom>
        </p:spPr>
      </p:pic>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548" y="532806"/>
            <a:ext cx="267067" cy="267067"/>
          </a:xfrm>
          <a:prstGeom prst="rect">
            <a:avLst/>
          </a:prstGeom>
        </p:spPr>
      </p:pic>
      <p:pic>
        <p:nvPicPr>
          <p:cNvPr id="34" name="図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70" y="2809007"/>
            <a:ext cx="267067" cy="267067"/>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70" y="3645639"/>
            <a:ext cx="267067" cy="267067"/>
          </a:xfrm>
          <a:prstGeom prst="rect">
            <a:avLst/>
          </a:prstGeom>
        </p:spPr>
      </p:pic>
      <p:pic>
        <p:nvPicPr>
          <p:cNvPr id="39" name="図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70" y="3227316"/>
            <a:ext cx="267067" cy="267067"/>
          </a:xfrm>
          <a:prstGeom prst="rect">
            <a:avLst/>
          </a:prstGeom>
        </p:spPr>
      </p:pic>
      <p:pic>
        <p:nvPicPr>
          <p:cNvPr id="40" name="図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70" y="4524076"/>
            <a:ext cx="267067" cy="267067"/>
          </a:xfrm>
          <a:prstGeom prst="rect">
            <a:avLst/>
          </a:prstGeom>
        </p:spPr>
      </p:pic>
    </p:spTree>
    <p:extLst>
      <p:ext uri="{BB962C8B-B14F-4D97-AF65-F5344CB8AC3E}">
        <p14:creationId xmlns:p14="http://schemas.microsoft.com/office/powerpoint/2010/main" val="110291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21152406"/>
              </p:ext>
            </p:extLst>
          </p:nvPr>
        </p:nvGraphicFramePr>
        <p:xfrm>
          <a:off x="94219" y="80033"/>
          <a:ext cx="6732466" cy="9282926"/>
        </p:xfrm>
        <a:graphic>
          <a:graphicData uri="http://schemas.openxmlformats.org/drawingml/2006/table">
            <a:tbl>
              <a:tblPr firstRow="1" bandRow="1">
                <a:tableStyleId>{7DF18680-E054-41AD-8BC1-D1AEF772440D}</a:tableStyleId>
              </a:tblPr>
              <a:tblGrid>
                <a:gridCol w="845233"/>
                <a:gridCol w="3419606"/>
                <a:gridCol w="2467627"/>
              </a:tblGrid>
              <a:tr h="333326">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ja-JP" altLang="en-US" sz="1200" dirty="0" smtClean="0"/>
                        <a:t>ゴールの内容</a:t>
                      </a:r>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ja-JP" altLang="en-US" sz="1200" dirty="0" smtClean="0"/>
                        <a:t>郡山市の主な事業との位置づけ</a:t>
                      </a:r>
                      <a:endParaRPr kumimoji="1" lang="ja-JP" altLang="en-US" sz="1200" dirty="0">
                        <a:latin typeface="みんなの文字ゴTTh-R" panose="020B0500000000000000" pitchFamily="50" charset="-128"/>
                        <a:ea typeface="みんなの文字ゴTTh-R" panose="020B0500000000000000" pitchFamily="50" charset="-128"/>
                      </a:endParaRPr>
                    </a:p>
                  </a:txBody>
                  <a:tcP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【7</a:t>
                      </a:r>
                      <a:r>
                        <a:rPr kumimoji="1" lang="ja-JP" altLang="en-US" sz="1200" baseline="0" dirty="0" smtClean="0"/>
                        <a:t> </a:t>
                      </a:r>
                      <a:r>
                        <a:rPr kumimoji="1" lang="ja-JP" altLang="en-US" sz="1200" dirty="0" smtClean="0"/>
                        <a:t>エネルギーをみんなにそしてクリーンに</a:t>
                      </a:r>
                      <a:r>
                        <a:rPr kumimoji="1" lang="en-US" altLang="ja-JP" sz="1200" dirty="0" smtClean="0"/>
                        <a:t>】</a:t>
                      </a:r>
                    </a:p>
                    <a:p>
                      <a:r>
                        <a:rPr kumimoji="1" lang="ja-JP" altLang="en-US" sz="1200" dirty="0" smtClean="0"/>
                        <a:t>すべての人々の、安価かつ信頼できる持続可能な近代的エネルギーへのアクセスを確保する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水素利活用推進事業</a:t>
                      </a:r>
                      <a:endParaRPr kumimoji="1" lang="en-US" altLang="zh-TW" sz="1200" dirty="0" smtClean="0">
                        <a:latin typeface="ＭＳ Ｐゴシック" panose="020B0600070205080204" pitchFamily="50" charset="-128"/>
                        <a:ea typeface="ＭＳ Ｐゴシック" panose="020B0600070205080204" pitchFamily="50" charset="-128"/>
                      </a:endParaRPr>
                    </a:p>
                    <a:p>
                      <a:r>
                        <a:rPr kumimoji="1" lang="ja-JP" altLang="en-US" sz="1200" smtClean="0">
                          <a:latin typeface="ＭＳ Ｐゴシック" panose="020B0600070205080204" pitchFamily="50" charset="-128"/>
                          <a:ea typeface="ＭＳ Ｐゴシック" panose="020B0600070205080204" pitchFamily="50" charset="-128"/>
                        </a:rPr>
                        <a:t>・新エネルギー普及促進事業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【8</a:t>
                      </a:r>
                      <a:r>
                        <a:rPr kumimoji="1" lang="ja-JP" altLang="en-US" sz="1200" dirty="0" smtClean="0"/>
                        <a:t>　働きがいも経済成長も</a:t>
                      </a:r>
                      <a:r>
                        <a:rPr kumimoji="1" lang="en-US" altLang="ja-JP" sz="1200" dirty="0" smtClean="0"/>
                        <a:t>】</a:t>
                      </a:r>
                    </a:p>
                    <a:p>
                      <a:r>
                        <a:rPr kumimoji="1" lang="ja-JP" altLang="en-US" sz="1200" dirty="0" smtClean="0"/>
                        <a:t>包摂的かつ持続可能な経済成長及びすべての人々の完全かつ生産的な雇用と働きがいのある人間らしい雇用</a:t>
                      </a:r>
                      <a:r>
                        <a:rPr kumimoji="1" lang="en-US" altLang="ja-JP" sz="1200" dirty="0" smtClean="0"/>
                        <a:t>(</a:t>
                      </a:r>
                      <a:r>
                        <a:rPr kumimoji="1" lang="ja-JP" altLang="en-US" sz="1200" dirty="0" smtClean="0"/>
                        <a:t>ﾃﾞｨｰｾﾝﾄ・ﾜｰｸ</a:t>
                      </a:r>
                      <a:r>
                        <a:rPr kumimoji="1" lang="en-US" altLang="ja-JP" sz="1200" dirty="0" smtClean="0"/>
                        <a:t>)</a:t>
                      </a:r>
                      <a:r>
                        <a:rPr kumimoji="1" lang="ja-JP" altLang="en-US" sz="1200" dirty="0" smtClean="0"/>
                        <a:t>を促進する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・就職支援サービス改善事業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・こおりやま中小企業持続化プロジェクト</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【9</a:t>
                      </a:r>
                      <a:r>
                        <a:rPr kumimoji="1" lang="ja-JP" altLang="en-US" sz="1200" baseline="0" dirty="0" smtClean="0"/>
                        <a:t> 産業</a:t>
                      </a:r>
                      <a:r>
                        <a:rPr kumimoji="1" lang="ja-JP" altLang="en-US" sz="1200" baseline="0" smtClean="0"/>
                        <a:t>と技術革新の</a:t>
                      </a:r>
                      <a:r>
                        <a:rPr kumimoji="1" lang="ja-JP" altLang="en-US" sz="1200" baseline="0" dirty="0" smtClean="0"/>
                        <a:t>基盤をつくろう</a:t>
                      </a:r>
                      <a:r>
                        <a:rPr kumimoji="1" lang="en-US" altLang="ja-JP" sz="1200" dirty="0" smtClean="0"/>
                        <a:t>】</a:t>
                      </a:r>
                    </a:p>
                    <a:p>
                      <a:r>
                        <a:rPr kumimoji="1" lang="ja-JP" altLang="en-US" sz="1200" dirty="0" smtClean="0"/>
                        <a:t>強靱</a:t>
                      </a:r>
                      <a:r>
                        <a:rPr kumimoji="1" lang="en-US" altLang="ja-JP" sz="1200" dirty="0" smtClean="0"/>
                        <a:t>(</a:t>
                      </a:r>
                      <a:r>
                        <a:rPr kumimoji="1" lang="ja-JP" altLang="en-US" sz="1200" dirty="0" smtClean="0"/>
                        <a:t>レジリエント</a:t>
                      </a:r>
                      <a:r>
                        <a:rPr kumimoji="1" lang="en-US" altLang="ja-JP" sz="1200" dirty="0" smtClean="0"/>
                        <a:t>)</a:t>
                      </a:r>
                      <a:r>
                        <a:rPr kumimoji="1" lang="ja-JP" altLang="en-US" sz="1200" dirty="0" smtClean="0"/>
                        <a:t>なインフラ構築、包摂的かつ持続可能な産業化の促進及びイノベーションの推進を図る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・デジタルファースト推進事業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・産業イノベーション事業</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【10</a:t>
                      </a:r>
                      <a:r>
                        <a:rPr kumimoji="1" lang="ja-JP" altLang="en-US" sz="1200" baseline="0" dirty="0" smtClean="0"/>
                        <a:t> 人や国の不平等をなくそう</a:t>
                      </a:r>
                      <a:r>
                        <a:rPr kumimoji="1" lang="en-US" altLang="ja-JP" sz="1200" dirty="0" smtClean="0"/>
                        <a:t>】</a:t>
                      </a:r>
                    </a:p>
                    <a:p>
                      <a:r>
                        <a:rPr kumimoji="1" lang="ja-JP" altLang="en-US" sz="1200" dirty="0" smtClean="0"/>
                        <a:t>各国内及び各国間の不平等を是正する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人権啓発活動推進事業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【11</a:t>
                      </a:r>
                      <a:r>
                        <a:rPr kumimoji="1" lang="ja-JP" altLang="en-US" sz="1200" baseline="0" dirty="0" smtClean="0"/>
                        <a:t> </a:t>
                      </a:r>
                      <a:r>
                        <a:rPr kumimoji="1" lang="ja-JP" altLang="en-US" sz="1200" dirty="0" smtClean="0"/>
                        <a:t>住み続けられるまちづくりを</a:t>
                      </a:r>
                      <a:r>
                        <a:rPr kumimoji="1" lang="en-US" altLang="ja-JP" sz="1200" dirty="0" smtClean="0"/>
                        <a:t>】</a:t>
                      </a:r>
                    </a:p>
                    <a:p>
                      <a:r>
                        <a:rPr kumimoji="1" lang="ja-JP" altLang="en-US" sz="1200" dirty="0" smtClean="0"/>
                        <a:t>包摂的で安全かつ強靱</a:t>
                      </a:r>
                      <a:r>
                        <a:rPr kumimoji="1" lang="en-US" altLang="ja-JP" sz="1200" dirty="0" smtClean="0"/>
                        <a:t>(</a:t>
                      </a:r>
                      <a:r>
                        <a:rPr kumimoji="1" lang="ja-JP" altLang="en-US" sz="1200" dirty="0" smtClean="0"/>
                        <a:t>レジリエント</a:t>
                      </a:r>
                      <a:r>
                        <a:rPr kumimoji="1" lang="en-US" altLang="ja-JP" sz="1200" dirty="0" smtClean="0"/>
                        <a:t>)</a:t>
                      </a:r>
                      <a:r>
                        <a:rPr kumimoji="1" lang="ja-JP" altLang="en-US" sz="1200" dirty="0" smtClean="0"/>
                        <a:t>で持続可能な都市及び人間居住を実現する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地域防災充実事業</a:t>
                      </a:r>
                      <a:endParaRPr kumimoji="1" lang="en-US" altLang="zh-TW"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・移住・定住促進事業</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【12 </a:t>
                      </a:r>
                      <a:r>
                        <a:rPr kumimoji="1" lang="ja-JP" altLang="en-US" sz="1200" dirty="0" smtClean="0"/>
                        <a:t>つくる責任つかう責任</a:t>
                      </a:r>
                      <a:r>
                        <a:rPr kumimoji="1" lang="en-US" altLang="ja-JP" sz="1200" dirty="0" smtClean="0"/>
                        <a:t>】</a:t>
                      </a:r>
                    </a:p>
                    <a:p>
                      <a:r>
                        <a:rPr kumimoji="1" lang="ja-JP" altLang="en-US" sz="1200" dirty="0" smtClean="0"/>
                        <a:t>持続可能な生産消費形態を確保する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･３</a:t>
                      </a:r>
                      <a:r>
                        <a:rPr kumimoji="1" lang="en-US" altLang="ja-JP" sz="1200" dirty="0" smtClean="0">
                          <a:latin typeface="ＭＳ Ｐゴシック" panose="020B0600070205080204" pitchFamily="50" charset="-128"/>
                          <a:ea typeface="ＭＳ Ｐゴシック" panose="020B0600070205080204" pitchFamily="50" charset="-128"/>
                        </a:rPr>
                        <a:t>R</a:t>
                      </a:r>
                      <a:r>
                        <a:rPr kumimoji="1" lang="ja-JP" altLang="en-US" sz="1200" dirty="0" smtClean="0">
                          <a:latin typeface="ＭＳ Ｐゴシック" panose="020B0600070205080204" pitchFamily="50" charset="-128"/>
                          <a:ea typeface="ＭＳ Ｐゴシック" panose="020B0600070205080204" pitchFamily="50" charset="-128"/>
                        </a:rPr>
                        <a:t>推進事業</a:t>
                      </a:r>
                      <a:endParaRPr kumimoji="1" lang="en-US" altLang="zh-TW" sz="1200" dirty="0" smtClean="0">
                        <a:latin typeface="ＭＳ Ｐゴシック" panose="020B0600070205080204" pitchFamily="50" charset="-128"/>
                        <a:ea typeface="ＭＳ Ｐゴシック" panose="020B0600070205080204" pitchFamily="50" charset="-128"/>
                      </a:endParaRP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【13</a:t>
                      </a:r>
                      <a:r>
                        <a:rPr kumimoji="1" lang="ja-JP" altLang="en-US" sz="1200" baseline="0" dirty="0" smtClean="0"/>
                        <a:t> </a:t>
                      </a:r>
                      <a:r>
                        <a:rPr kumimoji="1" lang="ja-JP" altLang="en-US" sz="1200" dirty="0" smtClean="0"/>
                        <a:t>気候変動に具体的な対策を</a:t>
                      </a:r>
                      <a:r>
                        <a:rPr kumimoji="1" lang="en-US" altLang="ja-JP" sz="1200" dirty="0" smtClean="0"/>
                        <a:t>】</a:t>
                      </a:r>
                    </a:p>
                    <a:p>
                      <a:r>
                        <a:rPr kumimoji="1" lang="ja-JP" altLang="en-US" sz="1200" dirty="0" smtClean="0"/>
                        <a:t>気候変動及びその影響を軽減するための緊急対策を講じる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・エネルギー地産地消推進事業</a:t>
                      </a:r>
                    </a:p>
                    <a:p>
                      <a:r>
                        <a:rPr kumimoji="1" lang="ja-JP" altLang="en-US" sz="1200" dirty="0" smtClean="0">
                          <a:latin typeface="ＭＳ Ｐゴシック" panose="020B0600070205080204" pitchFamily="50" charset="-128"/>
                          <a:ea typeface="ＭＳ Ｐゴシック" panose="020B0600070205080204" pitchFamily="50" charset="-128"/>
                        </a:rPr>
                        <a:t>・地球温暖化対策事業</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【14</a:t>
                      </a:r>
                      <a:r>
                        <a:rPr kumimoji="1" lang="ja-JP" altLang="en-US" sz="1200" baseline="0" dirty="0" smtClean="0"/>
                        <a:t> 海の豊かさを守ろう</a:t>
                      </a:r>
                      <a:r>
                        <a:rPr kumimoji="1" lang="en-US" altLang="ja-JP" sz="1200" dirty="0" smtClean="0"/>
                        <a:t>】</a:t>
                      </a:r>
                    </a:p>
                    <a:p>
                      <a:r>
                        <a:rPr kumimoji="1" lang="ja-JP" altLang="en-US" sz="1200" dirty="0" smtClean="0"/>
                        <a:t>持続可能な開発のために海洋･海洋資源を保全し、持続可能な形で利用する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水産振興奨励事業</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【15</a:t>
                      </a:r>
                      <a:r>
                        <a:rPr kumimoji="1" lang="ja-JP" altLang="en-US" sz="1200" baseline="0" dirty="0" smtClean="0"/>
                        <a:t> </a:t>
                      </a:r>
                      <a:r>
                        <a:rPr kumimoji="1" lang="ja-JP" altLang="en-US" sz="1200" dirty="0" smtClean="0"/>
                        <a:t>陸の豊かさも守ろう</a:t>
                      </a:r>
                      <a:r>
                        <a:rPr kumimoji="1" lang="en-US" altLang="ja-JP" sz="1200" dirty="0" smtClean="0"/>
                        <a:t>】</a:t>
                      </a:r>
                    </a:p>
                    <a:p>
                      <a:r>
                        <a:rPr kumimoji="1" lang="ja-JP" altLang="en-US" sz="1200" dirty="0" smtClean="0"/>
                        <a:t>陸域生態系の保護、回復、持続可能な利用の推進、持続可能な森林の経営、砂漠化への対処、ならびに土地の劣化の阻止･回復及び生物多様性の損失を阻止する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猪苗代湖岸環境美化事業</a:t>
                      </a:r>
                      <a:endParaRPr kumimoji="1" lang="en-US" altLang="zh-TW"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・森林経営管理事業</a:t>
                      </a: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【16</a:t>
                      </a:r>
                      <a:r>
                        <a:rPr kumimoji="1" lang="ja-JP" altLang="en-US" sz="1200" baseline="0" dirty="0" smtClean="0"/>
                        <a:t> </a:t>
                      </a:r>
                      <a:r>
                        <a:rPr kumimoji="1" lang="ja-JP" altLang="en-US" sz="1200" dirty="0" smtClean="0"/>
                        <a:t>平和と公正をすべての人に</a:t>
                      </a:r>
                      <a:r>
                        <a:rPr kumimoji="1" lang="en-US" altLang="ja-JP" sz="1200" dirty="0" smtClean="0"/>
                        <a:t>】</a:t>
                      </a:r>
                    </a:p>
                    <a:p>
                      <a:r>
                        <a:rPr kumimoji="1" lang="ja-JP" altLang="en-US" sz="1200" dirty="0" smtClean="0"/>
                        <a:t>持続可能な開発のための平和で包摂的な社会を促進し、すべての人々に司法へのアクセスを提供し、あらゆるレベルにおいて効果的で説明責任のある包摂的な制度を構築する</a:t>
                      </a:r>
                      <a:endParaRPr kumimoji="1" lang="ja-JP" altLang="en-US" sz="1200" dirty="0" smtClean="0">
                        <a:latin typeface="+mn-ea"/>
                        <a:ea typeface="+mn-ea"/>
                      </a:endParaRPr>
                    </a:p>
                  </a:txBody>
                  <a:tcPr anchor="ctr"/>
                </a:tc>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児童生徒安全安心推進事業</a:t>
                      </a:r>
                      <a:endParaRPr kumimoji="1" lang="en-US" altLang="zh-TW"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通学路等交通安全確保事業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r h="756000">
                <a:tc>
                  <a:txBody>
                    <a:bodyPr/>
                    <a:lstStyle/>
                    <a:p>
                      <a:endParaRPr kumimoji="1" lang="ja-JP" altLang="en-US" sz="1200" dirty="0">
                        <a:latin typeface="みんなの文字ゴTTh-R" panose="020B0500000000000000" pitchFamily="50" charset="-128"/>
                        <a:ea typeface="みんなの文字ゴTTh-R" panose="020B0500000000000000" pitchFamily="50" charset="-128"/>
                      </a:endParaRPr>
                    </a:p>
                  </a:txBody>
                  <a:tcPr/>
                </a:tc>
                <a:tc>
                  <a:txBody>
                    <a:bodyPr/>
                    <a:lstStyle/>
                    <a:p>
                      <a:r>
                        <a:rPr kumimoji="1" lang="en-US" altLang="ja-JP" sz="1200" dirty="0" smtClean="0"/>
                        <a:t>【17 </a:t>
                      </a:r>
                      <a:r>
                        <a:rPr kumimoji="1" lang="ja-JP" altLang="en-US" sz="1200" dirty="0" smtClean="0"/>
                        <a:t>パートナーシップで目標を達成しよう</a:t>
                      </a:r>
                      <a:r>
                        <a:rPr kumimoji="1" lang="en-US" altLang="ja-JP" sz="1200" dirty="0" smtClean="0"/>
                        <a:t>】</a:t>
                      </a:r>
                    </a:p>
                    <a:p>
                      <a:r>
                        <a:rPr kumimoji="1" lang="ja-JP" altLang="en-US" sz="1200" dirty="0" smtClean="0"/>
                        <a:t>持続可能な開発のための実施手段を強化し、ｸﾞﾛｰﾊﾞﾙ･ﾊﾟｰﾄﾅｰｼｯﾌﾟを活性化する</a:t>
                      </a:r>
                      <a:endParaRPr kumimoji="1" lang="ja-JP" altLang="en-US" sz="1200" dirty="0" smtClean="0">
                        <a:latin typeface="+mn-ea"/>
                        <a:ea typeface="+mn-ea"/>
                      </a:endParaRPr>
                    </a:p>
                  </a:txBody>
                  <a:tcPr anchor="ctr"/>
                </a:tc>
                <a:tc>
                  <a:txBody>
                    <a:bodyPr/>
                    <a:lstStyle/>
                    <a:p>
                      <a:r>
                        <a:rPr kumimoji="1" lang="ja-JP" altLang="en-US" sz="1200" smtClean="0">
                          <a:latin typeface="ＭＳ Ｐゴシック" panose="020B0600070205080204" pitchFamily="50" charset="-128"/>
                          <a:ea typeface="ＭＳ Ｐゴシック" panose="020B0600070205080204" pitchFamily="50" charset="-128"/>
                        </a:rPr>
                        <a:t>・連携中枢都市圏推進事業</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日本遺産魅力発信推進事業</a:t>
                      </a:r>
                      <a:endParaRPr kumimoji="1" lang="en-US" altLang="zh-TW"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a:t>
                      </a:r>
                      <a:r>
                        <a:rPr kumimoji="1" lang="zh-TW" altLang="en-US" sz="1200" dirty="0" smtClean="0">
                          <a:latin typeface="ＭＳ Ｐゴシック" panose="020B0600070205080204" pitchFamily="50" charset="-128"/>
                          <a:ea typeface="ＭＳ Ｐゴシック" panose="020B0600070205080204" pitchFamily="50" charset="-128"/>
                        </a:rPr>
                        <a:t>多文化共生推進事業</a:t>
                      </a:r>
                      <a:endParaRPr kumimoji="1" lang="ja-JP" altLang="en-US" sz="1200" dirty="0" smtClean="0">
                        <a:latin typeface="ＭＳ Ｐゴシック" panose="020B0600070205080204" pitchFamily="50" charset="-128"/>
                        <a:ea typeface="ＭＳ Ｐゴシック" panose="020B0600070205080204" pitchFamily="50" charset="-128"/>
                      </a:endParaRPr>
                    </a:p>
                  </a:txBody>
                  <a:tcPr anchor="ctr"/>
                </a:tc>
              </a:tr>
            </a:tbl>
          </a:graphicData>
        </a:graphic>
      </p:graphicFrame>
      <p:grpSp>
        <p:nvGrpSpPr>
          <p:cNvPr id="3" name="グループ化 2"/>
          <p:cNvGrpSpPr/>
          <p:nvPr/>
        </p:nvGrpSpPr>
        <p:grpSpPr>
          <a:xfrm>
            <a:off x="184161" y="451623"/>
            <a:ext cx="686612" cy="8870085"/>
            <a:chOff x="112411" y="624793"/>
            <a:chExt cx="686612" cy="8870085"/>
          </a:xfrm>
        </p:grpSpPr>
        <p:pic>
          <p:nvPicPr>
            <p:cNvPr id="13" name="図 12">
              <a:extLst>
                <a:ext uri="{FF2B5EF4-FFF2-40B4-BE49-F238E27FC236}">
                  <a16:creationId xmlns:a16="http://schemas.microsoft.com/office/drawing/2014/main" xmlns="" id="{CB44B0ED-AAEA-4A65-A4D6-BC27F9919B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13" y="6927442"/>
              <a:ext cx="651378" cy="651378"/>
            </a:xfrm>
            <a:prstGeom prst="rect">
              <a:avLst/>
            </a:prstGeom>
          </p:spPr>
        </p:pic>
        <p:pic>
          <p:nvPicPr>
            <p:cNvPr id="14" name="図 13">
              <a:extLst>
                <a:ext uri="{FF2B5EF4-FFF2-40B4-BE49-F238E27FC236}">
                  <a16:creationId xmlns:a16="http://schemas.microsoft.com/office/drawing/2014/main" xmlns="" id="{5D90A36F-5FE1-4267-A29F-AC1C5B8E2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72" y="7958160"/>
              <a:ext cx="651378" cy="651378"/>
            </a:xfrm>
            <a:prstGeom prst="rect">
              <a:avLst/>
            </a:prstGeom>
          </p:spPr>
        </p:pic>
        <p:pic>
          <p:nvPicPr>
            <p:cNvPr id="15" name="図 14">
              <a:extLst>
                <a:ext uri="{FF2B5EF4-FFF2-40B4-BE49-F238E27FC236}">
                  <a16:creationId xmlns:a16="http://schemas.microsoft.com/office/drawing/2014/main" xmlns="" id="{BA829EE5-56C9-473D-BB54-D6B147C694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72" y="8843500"/>
              <a:ext cx="651378" cy="651378"/>
            </a:xfrm>
            <a:prstGeom prst="rect">
              <a:avLst/>
            </a:prstGeom>
          </p:spPr>
        </p:pic>
        <p:pic>
          <p:nvPicPr>
            <p:cNvPr id="18" name="図 17">
              <a:extLst>
                <a:ext uri="{FF2B5EF4-FFF2-40B4-BE49-F238E27FC236}">
                  <a16:creationId xmlns:a16="http://schemas.microsoft.com/office/drawing/2014/main" xmlns="" id="{25FB96CB-6D24-4D31-BAD0-3C140F23B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372" y="1421328"/>
              <a:ext cx="672228" cy="672226"/>
            </a:xfrm>
            <a:prstGeom prst="rect">
              <a:avLst/>
            </a:prstGeom>
          </p:spPr>
        </p:pic>
        <p:pic>
          <p:nvPicPr>
            <p:cNvPr id="19" name="図 18">
              <a:extLst>
                <a:ext uri="{FF2B5EF4-FFF2-40B4-BE49-F238E27FC236}">
                  <a16:creationId xmlns:a16="http://schemas.microsoft.com/office/drawing/2014/main" xmlns="" id="{34F749EA-C125-4990-8870-CC3D32ECE1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72" y="2217863"/>
              <a:ext cx="672228" cy="672226"/>
            </a:xfrm>
            <a:prstGeom prst="rect">
              <a:avLst/>
            </a:prstGeom>
          </p:spPr>
        </p:pic>
        <p:pic>
          <p:nvPicPr>
            <p:cNvPr id="20" name="図 19">
              <a:extLst>
                <a:ext uri="{FF2B5EF4-FFF2-40B4-BE49-F238E27FC236}">
                  <a16:creationId xmlns:a16="http://schemas.microsoft.com/office/drawing/2014/main" xmlns="" id="{BE7F1BF7-CA47-4B90-B5F2-AEBF0CD1D9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372" y="3016602"/>
              <a:ext cx="672228" cy="672226"/>
            </a:xfrm>
            <a:prstGeom prst="rect">
              <a:avLst/>
            </a:prstGeom>
          </p:spPr>
        </p:pic>
        <p:pic>
          <p:nvPicPr>
            <p:cNvPr id="21" name="図 20">
              <a:extLst>
                <a:ext uri="{FF2B5EF4-FFF2-40B4-BE49-F238E27FC236}">
                  <a16:creationId xmlns:a16="http://schemas.microsoft.com/office/drawing/2014/main" xmlns="" id="{54260F41-62D2-4CB1-AE45-38221FAC2C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795" y="3779949"/>
              <a:ext cx="672228" cy="672226"/>
            </a:xfrm>
            <a:prstGeom prst="rect">
              <a:avLst/>
            </a:prstGeom>
          </p:spPr>
        </p:pic>
        <p:pic>
          <p:nvPicPr>
            <p:cNvPr id="22" name="図 21">
              <a:extLst>
                <a:ext uri="{FF2B5EF4-FFF2-40B4-BE49-F238E27FC236}">
                  <a16:creationId xmlns:a16="http://schemas.microsoft.com/office/drawing/2014/main" xmlns="" id="{F0F840CF-DBB0-462F-A033-0872AD65F8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372" y="4529352"/>
              <a:ext cx="672228" cy="672226"/>
            </a:xfrm>
            <a:prstGeom prst="rect">
              <a:avLst/>
            </a:prstGeom>
          </p:spPr>
        </p:pic>
        <p:pic>
          <p:nvPicPr>
            <p:cNvPr id="23" name="図 22">
              <a:extLst>
                <a:ext uri="{FF2B5EF4-FFF2-40B4-BE49-F238E27FC236}">
                  <a16:creationId xmlns:a16="http://schemas.microsoft.com/office/drawing/2014/main" xmlns="" id="{CF50A21B-D5FD-43C9-82A7-58CDE295DD5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795" y="5290938"/>
              <a:ext cx="661805" cy="661803"/>
            </a:xfrm>
            <a:prstGeom prst="rect">
              <a:avLst/>
            </a:prstGeom>
          </p:spPr>
        </p:pic>
        <p:pic>
          <p:nvPicPr>
            <p:cNvPr id="24" name="図 23">
              <a:extLst>
                <a:ext uri="{FF2B5EF4-FFF2-40B4-BE49-F238E27FC236}">
                  <a16:creationId xmlns:a16="http://schemas.microsoft.com/office/drawing/2014/main" xmlns="" id="{E0C2B04A-D3A3-4E56-8E29-AA8F8C44709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411" y="6042102"/>
              <a:ext cx="651380" cy="651378"/>
            </a:xfrm>
            <a:prstGeom prst="rect">
              <a:avLst/>
            </a:prstGeom>
          </p:spPr>
        </p:pic>
        <p:pic>
          <p:nvPicPr>
            <p:cNvPr id="25" name="図 24">
              <a:extLst>
                <a:ext uri="{FF2B5EF4-FFF2-40B4-BE49-F238E27FC236}">
                  <a16:creationId xmlns:a16="http://schemas.microsoft.com/office/drawing/2014/main" xmlns="" id="{10C47EB9-75D8-46B9-92B3-B626FF0B38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372" y="624793"/>
              <a:ext cx="672228" cy="672226"/>
            </a:xfrm>
            <a:prstGeom prst="rect">
              <a:avLst/>
            </a:prstGeom>
          </p:spPr>
        </p:pic>
      </p:grpSp>
    </p:spTree>
    <p:extLst>
      <p:ext uri="{BB962C8B-B14F-4D97-AF65-F5344CB8AC3E}">
        <p14:creationId xmlns:p14="http://schemas.microsoft.com/office/powerpoint/2010/main" val="2772465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1"/>
          <p:cNvSpPr txBox="1">
            <a:spLocks/>
          </p:cNvSpPr>
          <p:nvPr/>
        </p:nvSpPr>
        <p:spPr>
          <a:xfrm>
            <a:off x="0" y="0"/>
            <a:ext cx="6871897"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a:solidFill>
                  <a:schemeClr val="bg1"/>
                </a:solidFill>
                <a:latin typeface="みんなの文字ゴTTh-R" panose="020B0500000000000000" pitchFamily="50" charset="-128"/>
                <a:ea typeface="みんなの文字ゴTTh-R" panose="020B0500000000000000" pitchFamily="50" charset="-128"/>
              </a:rPr>
              <a:t>郡山市</a:t>
            </a:r>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のＳＤＧｓ周知・啓発に関する取り組み</a:t>
            </a:r>
            <a:endParaRPr lang="ja-JP" altLang="en-US" sz="2000" b="1" dirty="0">
              <a:solidFill>
                <a:schemeClr val="bg1"/>
              </a:solidFill>
              <a:latin typeface="みんなの文字ゴTTh-R" panose="020B0500000000000000" pitchFamily="50" charset="-128"/>
              <a:ea typeface="みんなの文字ゴTTh-R" panose="020B0500000000000000" pitchFamily="50" charset="-128"/>
            </a:endParaRPr>
          </a:p>
        </p:txBody>
      </p:sp>
      <p:pic>
        <p:nvPicPr>
          <p:cNvPr id="3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390" y="532719"/>
            <a:ext cx="1433784" cy="95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4282" t="18032" b="13641"/>
          <a:stretch/>
        </p:blipFill>
        <p:spPr>
          <a:xfrm>
            <a:off x="5425117" y="3616427"/>
            <a:ext cx="1304738" cy="780015"/>
          </a:xfrm>
          <a:prstGeom prst="rect">
            <a:avLst/>
          </a:prstGeom>
        </p:spPr>
      </p:pic>
      <p:sp>
        <p:nvSpPr>
          <p:cNvPr id="43" name="角丸四角形 42"/>
          <p:cNvSpPr/>
          <p:nvPr/>
        </p:nvSpPr>
        <p:spPr>
          <a:xfrm>
            <a:off x="-159767" y="8874126"/>
            <a:ext cx="7134226" cy="4557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b="1" dirty="0">
                <a:solidFill>
                  <a:schemeClr val="tx1"/>
                </a:solidFill>
                <a:latin typeface="みんなの文字ゴTTp-R" panose="020B0500000000000000" pitchFamily="50" charset="-128"/>
                <a:ea typeface="みんなの文字ゴTTp-R" panose="020B0500000000000000" pitchFamily="50" charset="-128"/>
              </a:rPr>
              <a:t>◆ </a:t>
            </a:r>
            <a:r>
              <a:rPr lang="ja-JP" altLang="en-US" b="1" dirty="0" smtClean="0">
                <a:solidFill>
                  <a:schemeClr val="tx1"/>
                </a:solidFill>
                <a:latin typeface="みんなの文字ゴTTp-R" panose="020B0500000000000000" pitchFamily="50" charset="-128"/>
                <a:ea typeface="みんなの文字ゴTTp-R" panose="020B0500000000000000" pitchFamily="50" charset="-128"/>
              </a:rPr>
              <a:t>ＳＤＧｓの取組みは一人ひとりから始まります。身近なことからはじめてみませんか ？◆</a:t>
            </a:r>
            <a:endParaRPr lang="en-US" altLang="ja-JP" b="1" dirty="0">
              <a:solidFill>
                <a:schemeClr val="tx1"/>
              </a:solidFill>
              <a:latin typeface="みんなの文字ゴTTp-R" panose="020B0500000000000000" pitchFamily="50" charset="-128"/>
              <a:ea typeface="みんなの文字ゴTTp-R" panose="020B0500000000000000" pitchFamily="50" charset="-128"/>
            </a:endParaRPr>
          </a:p>
        </p:txBody>
      </p:sp>
      <p:sp>
        <p:nvSpPr>
          <p:cNvPr id="8" name="テキスト ボックス 7"/>
          <p:cNvSpPr txBox="1"/>
          <p:nvPr/>
        </p:nvSpPr>
        <p:spPr>
          <a:xfrm>
            <a:off x="0" y="472102"/>
            <a:ext cx="5920210" cy="1651734"/>
          </a:xfrm>
          <a:prstGeom prst="rect">
            <a:avLst/>
          </a:prstGeom>
          <a:noFill/>
        </p:spPr>
        <p:txBody>
          <a:bodyPr wrap="non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郡山市ＳＤＧｓセミナー</a:t>
            </a:r>
            <a:r>
              <a:rPr lang="ja-JP" altLang="en-US" sz="1400" dirty="0">
                <a:latin typeface="HGP創英角ｺﾞｼｯｸUB" panose="020B0900000000000000" pitchFamily="50" charset="-128"/>
                <a:ea typeface="HGP創英角ｺﾞｼｯｸUB" panose="020B0900000000000000" pitchFamily="50" charset="-128"/>
              </a:rPr>
              <a:t>の</a:t>
            </a:r>
            <a:r>
              <a:rPr lang="ja-JP" altLang="en-US" sz="1400" dirty="0" smtClean="0">
                <a:latin typeface="HGP創英角ｺﾞｼｯｸUB" panose="020B0900000000000000" pitchFamily="50" charset="-128"/>
                <a:ea typeface="HGP創英角ｺﾞｼｯｸUB" panose="020B0900000000000000" pitchFamily="50" charset="-128"/>
              </a:rPr>
              <a:t>開催</a:t>
            </a:r>
            <a:endParaRPr lang="en-US" altLang="ja-JP" sz="1400" dirty="0" smtClean="0">
              <a:latin typeface="HGP創英角ｺﾞｼｯｸUB" panose="020B0900000000000000" pitchFamily="50" charset="-128"/>
              <a:ea typeface="HGP創英角ｺﾞｼｯｸUB" panose="020B0900000000000000" pitchFamily="50" charset="-128"/>
            </a:endParaRPr>
          </a:p>
          <a:p>
            <a:pPr>
              <a:lnSpc>
                <a:spcPts val="400"/>
              </a:lnSpc>
            </a:pPr>
            <a:endParaRPr lang="en-US" altLang="ja-JP" sz="1400" dirty="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目</a:t>
            </a:r>
            <a:r>
              <a:rPr lang="ja-JP" altLang="en-US" sz="1200" dirty="0">
                <a:latin typeface="みんなの文字ゴTTp-R" panose="020B0500000000000000" pitchFamily="50" charset="-128"/>
                <a:ea typeface="みんなの文字ゴTTp-R" panose="020B0500000000000000" pitchFamily="50" charset="-128"/>
              </a:rPr>
              <a:t>　的</a:t>
            </a:r>
            <a:r>
              <a:rPr lang="ja-JP" altLang="en-US" sz="1200" dirty="0" smtClean="0">
                <a:latin typeface="みんなの文字ゴTTp-R" panose="020B0500000000000000" pitchFamily="50" charset="-128"/>
                <a:ea typeface="みんなの文字ゴTTp-R" panose="020B0500000000000000" pitchFamily="50" charset="-128"/>
              </a:rPr>
              <a:t>：ＳＤＧｓ</a:t>
            </a:r>
            <a:r>
              <a:rPr lang="ja-JP" altLang="en-US" sz="1200" dirty="0">
                <a:latin typeface="みんなの文字ゴTTp-R" panose="020B0500000000000000" pitchFamily="50" charset="-128"/>
                <a:ea typeface="みんなの文字ゴTTp-R" panose="020B0500000000000000" pitchFamily="50" charset="-128"/>
              </a:rPr>
              <a:t>の導入に向けて、基礎的理解を高める。</a:t>
            </a:r>
          </a:p>
          <a:p>
            <a:r>
              <a:rPr lang="ja-JP" altLang="en-US" sz="1200" dirty="0">
                <a:latin typeface="みんなの文字ゴTTp-R" panose="020B0500000000000000" pitchFamily="50" charset="-128"/>
                <a:ea typeface="みんなの文字ゴTTp-R" panose="020B0500000000000000" pitchFamily="50" charset="-128"/>
              </a:rPr>
              <a:t>　日　時：</a:t>
            </a:r>
            <a:r>
              <a:rPr lang="en-US" altLang="ja-JP" sz="1200" dirty="0">
                <a:latin typeface="みんなの文字ゴTTp-R" panose="020B0500000000000000" pitchFamily="50" charset="-128"/>
                <a:ea typeface="みんなの文字ゴTTp-R" panose="020B0500000000000000" pitchFamily="50" charset="-128"/>
              </a:rPr>
              <a:t>2018</a:t>
            </a:r>
            <a:r>
              <a:rPr lang="ja-JP" altLang="en-US" sz="1200" dirty="0" smtClean="0">
                <a:latin typeface="みんなの文字ゴTTp-R" panose="020B0500000000000000" pitchFamily="50" charset="-128"/>
                <a:ea typeface="みんなの文字ゴTTp-R" panose="020B0500000000000000" pitchFamily="50" charset="-128"/>
              </a:rPr>
              <a:t>年</a:t>
            </a:r>
            <a:r>
              <a:rPr lang="en-US" altLang="ja-JP" sz="1200" dirty="0" smtClean="0">
                <a:latin typeface="みんなの文字ゴTTp-R" panose="020B0500000000000000" pitchFamily="50" charset="-128"/>
                <a:ea typeface="みんなの文字ゴTTp-R" panose="020B0500000000000000" pitchFamily="50" charset="-128"/>
              </a:rPr>
              <a:t>7</a:t>
            </a:r>
            <a:r>
              <a:rPr lang="ja-JP" altLang="en-US" sz="1200" dirty="0" smtClean="0">
                <a:latin typeface="みんなの文字ゴTTp-R" panose="020B0500000000000000" pitchFamily="50" charset="-128"/>
                <a:ea typeface="みんなの文字ゴTTp-R" panose="020B0500000000000000" pitchFamily="50" charset="-128"/>
              </a:rPr>
              <a:t>月</a:t>
            </a:r>
            <a:r>
              <a:rPr lang="en-US" altLang="ja-JP" sz="1200" dirty="0">
                <a:latin typeface="みんなの文字ゴTTp-R" panose="020B0500000000000000" pitchFamily="50" charset="-128"/>
                <a:ea typeface="みんなの文字ゴTTp-R" panose="020B0500000000000000" pitchFamily="50" charset="-128"/>
              </a:rPr>
              <a:t>30</a:t>
            </a:r>
            <a:r>
              <a:rPr lang="ja-JP" altLang="en-US" sz="1200" dirty="0">
                <a:latin typeface="みんなの文字ゴTTp-R" panose="020B0500000000000000" pitchFamily="50" charset="-128"/>
                <a:ea typeface="みんなの文字ゴTTp-R" panose="020B0500000000000000" pitchFamily="50" charset="-128"/>
              </a:rPr>
              <a:t>日　</a:t>
            </a:r>
            <a:r>
              <a:rPr lang="en-US" altLang="ja-JP" sz="1200" dirty="0">
                <a:latin typeface="みんなの文字ゴTTp-R" panose="020B0500000000000000" pitchFamily="50" charset="-128"/>
                <a:ea typeface="みんなの文字ゴTTp-R" panose="020B0500000000000000" pitchFamily="50" charset="-128"/>
              </a:rPr>
              <a:t>13</a:t>
            </a:r>
            <a:r>
              <a:rPr lang="ja-JP" altLang="en-US" sz="1200" dirty="0">
                <a:latin typeface="みんなの文字ゴTTp-R" panose="020B0500000000000000" pitchFamily="50" charset="-128"/>
                <a:ea typeface="みんなの文字ゴTTp-R" panose="020B0500000000000000" pitchFamily="50" charset="-128"/>
              </a:rPr>
              <a:t>：</a:t>
            </a:r>
            <a:r>
              <a:rPr lang="en-US" altLang="ja-JP" sz="1200" dirty="0">
                <a:latin typeface="みんなの文字ゴTTp-R" panose="020B0500000000000000" pitchFamily="50" charset="-128"/>
                <a:ea typeface="みんなの文字ゴTTp-R" panose="020B0500000000000000" pitchFamily="50" charset="-128"/>
              </a:rPr>
              <a:t>30</a:t>
            </a:r>
            <a:r>
              <a:rPr lang="ja-JP" altLang="en-US" sz="1200" dirty="0">
                <a:latin typeface="みんなの文字ゴTTp-R" panose="020B0500000000000000" pitchFamily="50" charset="-128"/>
                <a:ea typeface="みんなの文字ゴTTp-R" panose="020B0500000000000000" pitchFamily="50" charset="-128"/>
              </a:rPr>
              <a:t>～</a:t>
            </a:r>
            <a:r>
              <a:rPr lang="en-US" altLang="ja-JP" sz="1200" dirty="0">
                <a:latin typeface="みんなの文字ゴTTp-R" panose="020B0500000000000000" pitchFamily="50" charset="-128"/>
                <a:ea typeface="みんなの文字ゴTTp-R" panose="020B0500000000000000" pitchFamily="50" charset="-128"/>
              </a:rPr>
              <a:t>16</a:t>
            </a:r>
            <a:r>
              <a:rPr lang="ja-JP" altLang="en-US" sz="1200" dirty="0">
                <a:latin typeface="みんなの文字ゴTTp-R" panose="020B0500000000000000" pitchFamily="50" charset="-128"/>
                <a:ea typeface="みんなの文字ゴTTp-R" panose="020B0500000000000000" pitchFamily="50" charset="-128"/>
              </a:rPr>
              <a:t>：</a:t>
            </a:r>
            <a:r>
              <a:rPr lang="en-US" altLang="ja-JP" sz="1200" dirty="0">
                <a:latin typeface="みんなの文字ゴTTp-R" panose="020B0500000000000000" pitchFamily="50" charset="-128"/>
                <a:ea typeface="みんなの文字ゴTTp-R" panose="020B0500000000000000" pitchFamily="50" charset="-128"/>
              </a:rPr>
              <a:t>00</a:t>
            </a:r>
          </a:p>
          <a:p>
            <a:r>
              <a:rPr lang="ja-JP" altLang="en-US" sz="1200" dirty="0">
                <a:latin typeface="みんなの文字ゴTTp-R" panose="020B0500000000000000" pitchFamily="50" charset="-128"/>
                <a:ea typeface="みんなの文字ゴTTp-R" panose="020B0500000000000000" pitchFamily="50" charset="-128"/>
              </a:rPr>
              <a:t>　内　容：</a:t>
            </a:r>
            <a:r>
              <a:rPr lang="ja-JP" altLang="en-US" sz="1200" dirty="0" smtClean="0">
                <a:latin typeface="みんなの文字ゴTTp-R" panose="020B0500000000000000" pitchFamily="50" charset="-128"/>
                <a:ea typeface="みんなの文字ゴTTp-R" panose="020B0500000000000000" pitchFamily="50" charset="-128"/>
              </a:rPr>
              <a:t>第１部</a:t>
            </a:r>
            <a:r>
              <a:rPr lang="ja-JP" altLang="en-US" sz="1200" dirty="0">
                <a:latin typeface="みんなの文字ゴTTp-R" panose="020B0500000000000000" pitchFamily="50" charset="-128"/>
                <a:ea typeface="みんなの文字ゴTTp-R" panose="020B0500000000000000" pitchFamily="50" charset="-128"/>
              </a:rPr>
              <a:t>「地方創生に向けた自治体ＳＤＧｓの推進について」</a:t>
            </a: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　　　</a:t>
            </a:r>
            <a:r>
              <a:rPr lang="ja-JP" altLang="en-US" sz="1100" dirty="0" smtClean="0">
                <a:latin typeface="みんなの文字ゴTTp-R" panose="020B0500000000000000" pitchFamily="50" charset="-128"/>
                <a:ea typeface="みんなの文字ゴTTp-R" panose="020B0500000000000000" pitchFamily="50" charset="-128"/>
              </a:rPr>
              <a:t>内閣府</a:t>
            </a:r>
            <a:r>
              <a:rPr lang="ja-JP" altLang="en-US" sz="1100" dirty="0">
                <a:latin typeface="みんなの文字ゴTTp-R" panose="020B0500000000000000" pitchFamily="50" charset="-128"/>
                <a:ea typeface="みんなの文字ゴTTp-R" panose="020B0500000000000000" pitchFamily="50" charset="-128"/>
              </a:rPr>
              <a:t>地方創生推進事務局参事官　遠藤 健太郎　氏</a:t>
            </a:r>
            <a:endParaRPr lang="en-US" altLang="ja-JP" sz="1100" dirty="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第２部</a:t>
            </a:r>
            <a:r>
              <a:rPr lang="ja-JP" altLang="en-US" sz="1200" dirty="0">
                <a:latin typeface="みんなの文字ゴTTp-R" panose="020B0500000000000000" pitchFamily="50" charset="-128"/>
                <a:ea typeface="みんなの文字ゴTTp-R" panose="020B0500000000000000" pitchFamily="50" charset="-128"/>
              </a:rPr>
              <a:t>「地方創生に向けたＳＤＧｓの視点から見るこおりやま広域圏」</a:t>
            </a: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　　　</a:t>
            </a:r>
            <a:r>
              <a:rPr lang="ja-JP" altLang="en-US" sz="1100" dirty="0" smtClean="0">
                <a:latin typeface="みんなの文字ゴTTp-R" panose="020B0500000000000000" pitchFamily="50" charset="-128"/>
                <a:ea typeface="みんなの文字ゴTTp-R" panose="020B0500000000000000" pitchFamily="50" charset="-128"/>
              </a:rPr>
              <a:t>国立環境</a:t>
            </a:r>
            <a:r>
              <a:rPr lang="ja-JP" altLang="en-US" sz="1100" dirty="0">
                <a:latin typeface="みんなの文字ゴTTp-R" panose="020B0500000000000000" pitchFamily="50" charset="-128"/>
                <a:ea typeface="みんなの文字ゴTTp-R" panose="020B0500000000000000" pitchFamily="50" charset="-128"/>
              </a:rPr>
              <a:t>研究所社会システム研究センター長　藤田 壮　氏</a:t>
            </a:r>
            <a:endParaRPr lang="en-US" altLang="ja-JP" sz="1100" dirty="0">
              <a:latin typeface="みんなの文字ゴTTp-R" panose="020B0500000000000000" pitchFamily="50" charset="-128"/>
              <a:ea typeface="みんなの文字ゴTTp-R" panose="020B0500000000000000" pitchFamily="50" charset="-128"/>
            </a:endParaRPr>
          </a:p>
          <a:p>
            <a:r>
              <a:rPr lang="ja-JP" altLang="en-US" sz="1200" dirty="0" smtClean="0">
                <a:latin typeface="みんなの文字ゴTTp-R" panose="020B0500000000000000" pitchFamily="50" charset="-128"/>
                <a:ea typeface="みんなの文字ゴTTp-R" panose="020B0500000000000000" pitchFamily="50" charset="-128"/>
              </a:rPr>
              <a:t>　</a:t>
            </a:r>
            <a:r>
              <a:rPr lang="ja-JP" altLang="en-US" sz="1200" dirty="0" smtClean="0">
                <a:latin typeface="HGP創英角ｺﾞｼｯｸUB" panose="020B0900000000000000" pitchFamily="50" charset="-128"/>
                <a:ea typeface="HGP創英角ｺﾞｼｯｸUB" panose="020B0900000000000000" pitchFamily="50" charset="-128"/>
              </a:rPr>
              <a:t>参加者</a:t>
            </a:r>
            <a:r>
              <a:rPr lang="ja-JP" altLang="en-US" sz="1200" dirty="0">
                <a:latin typeface="HGP創英角ｺﾞｼｯｸUB" panose="020B0900000000000000" pitchFamily="50" charset="-128"/>
                <a:ea typeface="HGP創英角ｺﾞｼｯｸUB" panose="020B0900000000000000" pitchFamily="50" charset="-128"/>
              </a:rPr>
              <a:t>：約</a:t>
            </a:r>
            <a:r>
              <a:rPr lang="en-US" altLang="ja-JP" sz="1200" dirty="0">
                <a:latin typeface="HGP創英角ｺﾞｼｯｸUB" panose="020B0900000000000000" pitchFamily="50" charset="-128"/>
                <a:ea typeface="HGP創英角ｺﾞｼｯｸUB" panose="020B0900000000000000" pitchFamily="50" charset="-128"/>
              </a:rPr>
              <a:t>160</a:t>
            </a:r>
            <a:r>
              <a:rPr lang="ja-JP" altLang="en-US" sz="1200" dirty="0">
                <a:latin typeface="HGP創英角ｺﾞｼｯｸUB" panose="020B0900000000000000" pitchFamily="50" charset="-128"/>
                <a:ea typeface="HGP創英角ｺﾞｼｯｸUB" panose="020B0900000000000000" pitchFamily="50" charset="-128"/>
              </a:rPr>
              <a:t>名（一般企業、研究機関、郡山市議会議員、こおりやま広域圏</a:t>
            </a:r>
            <a:r>
              <a:rPr lang="ja-JP" altLang="en-US" sz="1200" dirty="0" smtClean="0">
                <a:latin typeface="HGP創英角ｺﾞｼｯｸUB" panose="020B0900000000000000" pitchFamily="50" charset="-128"/>
                <a:ea typeface="HGP創英角ｺﾞｼｯｸUB" panose="020B0900000000000000" pitchFamily="50" charset="-128"/>
              </a:rPr>
              <a:t>職員など）</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 name="四角形: 角を丸くする 1">
            <a:extLst>
              <a:ext uri="{FF2B5EF4-FFF2-40B4-BE49-F238E27FC236}">
                <a16:creationId xmlns:a16="http://schemas.microsoft.com/office/drawing/2014/main" xmlns="" id="{19A9202B-363B-4D0A-9FA8-FD4F3AD2E4EB}"/>
              </a:ext>
            </a:extLst>
          </p:cNvPr>
          <p:cNvSpPr/>
          <p:nvPr/>
        </p:nvSpPr>
        <p:spPr>
          <a:xfrm>
            <a:off x="37578" y="466732"/>
            <a:ext cx="6739536" cy="1637823"/>
          </a:xfrm>
          <a:prstGeom prst="roundRect">
            <a:avLst>
              <a:gd name="adj" fmla="val 5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p:cNvGrpSpPr/>
          <p:nvPr/>
        </p:nvGrpSpPr>
        <p:grpSpPr>
          <a:xfrm>
            <a:off x="0" y="2154293"/>
            <a:ext cx="6986197" cy="1313180"/>
            <a:chOff x="-2854" y="2089988"/>
            <a:chExt cx="6986197" cy="1325805"/>
          </a:xfrm>
        </p:grpSpPr>
        <p:sp>
          <p:nvSpPr>
            <p:cNvPr id="47" name="テキスト ボックス 46"/>
            <p:cNvSpPr txBox="1"/>
            <p:nvPr/>
          </p:nvSpPr>
          <p:spPr>
            <a:xfrm>
              <a:off x="-2854" y="2089988"/>
              <a:ext cx="6986197" cy="1325805"/>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内閣府</a:t>
              </a:r>
              <a:r>
                <a:rPr lang="ja-JP" altLang="en-US" sz="1400" dirty="0">
                  <a:latin typeface="HGP創英角ｺﾞｼｯｸUB" panose="020B0900000000000000" pitchFamily="50" charset="-128"/>
                  <a:ea typeface="HGP創英角ｺﾞｼｯｸUB" panose="020B0900000000000000" pitchFamily="50" charset="-128"/>
                </a:rPr>
                <a:t>地方創生ＳＤＧｓ官民連携プラットフォームへの参加 </a:t>
              </a:r>
              <a:endParaRPr lang="en-US" altLang="ja-JP" sz="1400" dirty="0">
                <a:latin typeface="HGP創英角ｺﾞｼｯｸUB" panose="020B0900000000000000" pitchFamily="50" charset="-128"/>
                <a:ea typeface="HGP創英角ｺﾞｼｯｸUB" panose="020B0900000000000000" pitchFamily="50" charset="-128"/>
              </a:endParaRPr>
            </a:p>
            <a:p>
              <a:pPr>
                <a:lnSpc>
                  <a:spcPts val="400"/>
                </a:lnSpc>
              </a:pP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smtClean="0">
                  <a:latin typeface="みんなの文字ゴTTp-R" panose="020B0500000000000000" pitchFamily="50" charset="-128"/>
                  <a:ea typeface="みんなの文字ゴTTp-R" panose="020B0500000000000000" pitchFamily="50" charset="-128"/>
                </a:rPr>
                <a:t>　地方</a:t>
              </a:r>
              <a:r>
                <a:rPr lang="ja-JP" altLang="en-US" sz="1200" dirty="0">
                  <a:latin typeface="みんなの文字ゴTTp-R" panose="020B0500000000000000" pitchFamily="50" charset="-128"/>
                  <a:ea typeface="みんなの文字ゴTTp-R" panose="020B0500000000000000" pitchFamily="50" charset="-128"/>
                </a:rPr>
                <a:t>自治体や地域経済に新たな付加価値を生み出す企業、ＮＧＯ・ＮＰＯ、大学・研究機関</a:t>
              </a:r>
              <a:r>
                <a:rPr lang="ja-JP" altLang="en-US" sz="1200" dirty="0" smtClean="0">
                  <a:latin typeface="みんなの文字ゴTTp-R" panose="020B0500000000000000" pitchFamily="50" charset="-128"/>
                  <a:ea typeface="みんなの文字ゴTTp-R" panose="020B0500000000000000" pitchFamily="50" charset="-128"/>
                </a:rPr>
                <a:t>等</a:t>
              </a: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smtClean="0">
                  <a:latin typeface="みんなの文字ゴTTp-R" panose="020B0500000000000000" pitchFamily="50" charset="-128"/>
                  <a:ea typeface="みんなの文字ゴTTp-R" panose="020B0500000000000000" pitchFamily="50" charset="-128"/>
                </a:rPr>
                <a:t>　広範</a:t>
              </a:r>
              <a:r>
                <a:rPr lang="ja-JP" altLang="en-US" sz="1200" dirty="0">
                  <a:latin typeface="みんなの文字ゴTTp-R" panose="020B0500000000000000" pitchFamily="50" charset="-128"/>
                  <a:ea typeface="みんなの文字ゴTTp-R" panose="020B0500000000000000" pitchFamily="50" charset="-128"/>
                </a:rPr>
                <a:t>なステークホルダーとの連携を促すプラットフォームとして内閣府が設置</a:t>
              </a:r>
              <a:r>
                <a:rPr lang="ja-JP" altLang="en-US" sz="1200" dirty="0" smtClean="0">
                  <a:latin typeface="みんなの文字ゴTTp-R" panose="020B0500000000000000" pitchFamily="50" charset="-128"/>
                  <a:ea typeface="みんなの文字ゴTTp-R" panose="020B0500000000000000" pitchFamily="50" charset="-128"/>
                </a:rPr>
                <a:t>。</a:t>
              </a:r>
              <a:r>
                <a:rPr lang="en-US" altLang="ja-JP" sz="1200" dirty="0" smtClean="0">
                  <a:latin typeface="みんなの文字ゴTTp-R" panose="020B0500000000000000" pitchFamily="50" charset="-128"/>
                  <a:ea typeface="みんなの文字ゴTTp-R" panose="020B0500000000000000" pitchFamily="50" charset="-128"/>
                </a:rPr>
                <a:t>7</a:t>
              </a:r>
              <a:r>
                <a:rPr lang="ja-JP" altLang="en-US" sz="1200" dirty="0" smtClean="0">
                  <a:latin typeface="みんなの文字ゴTTp-R" panose="020B0500000000000000" pitchFamily="50" charset="-128"/>
                  <a:ea typeface="みんなの文字ゴTTp-R" panose="020B0500000000000000" pitchFamily="50" charset="-128"/>
                </a:rPr>
                <a:t>月</a:t>
              </a:r>
              <a:r>
                <a:rPr lang="en-US" altLang="ja-JP" sz="1200" dirty="0">
                  <a:latin typeface="みんなの文字ゴTTp-R" panose="020B0500000000000000" pitchFamily="50" charset="-128"/>
                  <a:ea typeface="みんなの文字ゴTTp-R" panose="020B0500000000000000" pitchFamily="50" charset="-128"/>
                </a:rPr>
                <a:t>25</a:t>
              </a:r>
              <a:r>
                <a:rPr lang="ja-JP" altLang="en-US" sz="1200" dirty="0" smtClean="0">
                  <a:latin typeface="みんなの文字ゴTTp-R" panose="020B0500000000000000" pitchFamily="50" charset="-128"/>
                  <a:ea typeface="みんなの文字ゴTTp-R" panose="020B0500000000000000" pitchFamily="50" charset="-128"/>
                </a:rPr>
                <a:t>日入会。</a:t>
              </a:r>
            </a:p>
            <a:p>
              <a:r>
                <a:rPr lang="en-US" altLang="ja-JP" sz="1200" dirty="0" smtClean="0">
                  <a:latin typeface="みんなの文字ゴTTp-R" panose="020B0500000000000000" pitchFamily="50" charset="-128"/>
                  <a:ea typeface="みんなの文字ゴTTp-R" panose="020B0500000000000000" pitchFamily="50" charset="-128"/>
                </a:rPr>
                <a:t>【</a:t>
              </a:r>
              <a:r>
                <a:rPr lang="ja-JP" altLang="en-US" sz="1200" dirty="0" smtClean="0">
                  <a:latin typeface="みんなの文字ゴTTp-R" panose="020B0500000000000000" pitchFamily="50" charset="-128"/>
                  <a:ea typeface="みんなの文字ゴTTp-R" panose="020B0500000000000000" pitchFamily="50" charset="-128"/>
                </a:rPr>
                <a:t>分科会への参加</a:t>
              </a:r>
              <a:r>
                <a:rPr lang="en-US" altLang="ja-JP" sz="1200" dirty="0" smtClean="0">
                  <a:latin typeface="みんなの文字ゴTTp-R" panose="020B0500000000000000" pitchFamily="50" charset="-128"/>
                  <a:ea typeface="みんなの文字ゴTTp-R" panose="020B0500000000000000" pitchFamily="50" charset="-128"/>
                </a:rPr>
                <a:t>】</a:t>
              </a:r>
              <a:endParaRPr lang="ja-JP" altLang="en-US" sz="1200" dirty="0" smtClean="0">
                <a:latin typeface="みんなの文字ゴTTp-R" panose="020B0500000000000000" pitchFamily="50" charset="-128"/>
                <a:ea typeface="みんなの文字ゴTTp-R" panose="020B0500000000000000" pitchFamily="50" charset="-128"/>
              </a:endParaRPr>
            </a:p>
            <a:p>
              <a:r>
                <a:rPr lang="en-US" altLang="ja-JP" sz="1200" dirty="0" smtClean="0">
                  <a:latin typeface="みんなの文字ゴTTp-R" panose="020B0500000000000000" pitchFamily="50" charset="-128"/>
                  <a:ea typeface="みんなの文字ゴTTp-R" panose="020B0500000000000000" pitchFamily="50" charset="-128"/>
                </a:rPr>
                <a:t>2018</a:t>
              </a:r>
              <a:r>
                <a:rPr lang="ja-JP" altLang="en-US" sz="1200" dirty="0" smtClean="0">
                  <a:latin typeface="みんなの文字ゴTTp-R" panose="020B0500000000000000" pitchFamily="50" charset="-128"/>
                  <a:ea typeface="みんなの文字ゴTTp-R" panose="020B0500000000000000" pitchFamily="50" charset="-128"/>
                </a:rPr>
                <a:t>年</a:t>
              </a:r>
              <a:r>
                <a:rPr lang="en-US" altLang="ja-JP" sz="1200" dirty="0" smtClean="0">
                  <a:latin typeface="みんなの文字ゴTTp-R" panose="020B0500000000000000" pitchFamily="50" charset="-128"/>
                  <a:ea typeface="みんなの文字ゴTTp-R" panose="020B0500000000000000" pitchFamily="50" charset="-128"/>
                </a:rPr>
                <a:t>11</a:t>
              </a:r>
              <a:r>
                <a:rPr lang="ja-JP" altLang="en-US" sz="1200" dirty="0" smtClean="0">
                  <a:latin typeface="みんなの文字ゴTTp-R" panose="020B0500000000000000" pitchFamily="50" charset="-128"/>
                  <a:ea typeface="みんなの文字ゴTTp-R" panose="020B0500000000000000" pitchFamily="50" charset="-128"/>
                </a:rPr>
                <a:t>月</a:t>
              </a:r>
              <a:r>
                <a:rPr lang="en-US" altLang="ja-JP" sz="1200" dirty="0" smtClean="0">
                  <a:latin typeface="みんなの文字ゴTTp-R" panose="020B0500000000000000" pitchFamily="50" charset="-128"/>
                  <a:ea typeface="みんなの文字ゴTTp-R" panose="020B0500000000000000" pitchFamily="50" charset="-128"/>
                </a:rPr>
                <a:t>29</a:t>
              </a:r>
              <a:r>
                <a:rPr lang="ja-JP" altLang="en-US" sz="1200" dirty="0" smtClean="0">
                  <a:latin typeface="みんなの文字ゴTTp-R" panose="020B0500000000000000" pitchFamily="50" charset="-128"/>
                  <a:ea typeface="みんなの文字ゴTTp-R" panose="020B0500000000000000" pitchFamily="50" charset="-128"/>
                </a:rPr>
                <a:t>日郡山市職員</a:t>
              </a:r>
              <a:r>
                <a:rPr lang="en-US" altLang="ja-JP" sz="1200" dirty="0" smtClean="0">
                  <a:latin typeface="みんなの文字ゴTTp-R" panose="020B0500000000000000" pitchFamily="50" charset="-128"/>
                  <a:ea typeface="みんなの文字ゴTTp-R" panose="020B0500000000000000" pitchFamily="50" charset="-128"/>
                </a:rPr>
                <a:t>2</a:t>
              </a:r>
              <a:r>
                <a:rPr lang="ja-JP" altLang="en-US" sz="1200" dirty="0" smtClean="0">
                  <a:latin typeface="みんなの文字ゴTTp-R" panose="020B0500000000000000" pitchFamily="50" charset="-128"/>
                  <a:ea typeface="みんなの文字ゴTTp-R" panose="020B0500000000000000" pitchFamily="50" charset="-128"/>
                </a:rPr>
                <a:t>名参加「企業版ふるさと納税を活用したＳＤＧｓの推進について」</a:t>
              </a:r>
            </a:p>
            <a:p>
              <a:endParaRPr lang="ja-JP" altLang="en-US" sz="1200" dirty="0">
                <a:latin typeface="みんなの文字ゴTTp-R" panose="020B0500000000000000" pitchFamily="50" charset="-128"/>
                <a:ea typeface="みんなの文字ゴTTp-R" panose="020B0500000000000000" pitchFamily="50" charset="-128"/>
              </a:endParaRPr>
            </a:p>
          </p:txBody>
        </p:sp>
        <p:sp>
          <p:nvSpPr>
            <p:cNvPr id="29" name="四角形: 角を丸くする 28">
              <a:extLst>
                <a:ext uri="{FF2B5EF4-FFF2-40B4-BE49-F238E27FC236}">
                  <a16:creationId xmlns:a16="http://schemas.microsoft.com/office/drawing/2014/main" xmlns="" id="{ED0265B5-CF8F-417B-A8AF-BB38545FCC47}"/>
                </a:ext>
              </a:extLst>
            </p:cNvPr>
            <p:cNvSpPr/>
            <p:nvPr/>
          </p:nvSpPr>
          <p:spPr>
            <a:xfrm>
              <a:off x="48006" y="2101670"/>
              <a:ext cx="6749024" cy="1146559"/>
            </a:xfrm>
            <a:prstGeom prst="roundRect">
              <a:avLst>
                <a:gd name="adj" fmla="val 5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1" name="グループ化 10"/>
          <p:cNvGrpSpPr/>
          <p:nvPr/>
        </p:nvGrpSpPr>
        <p:grpSpPr>
          <a:xfrm>
            <a:off x="0" y="3368820"/>
            <a:ext cx="6789320" cy="1402463"/>
            <a:chOff x="28090" y="3343741"/>
            <a:chExt cx="6789320" cy="1402463"/>
          </a:xfrm>
        </p:grpSpPr>
        <p:sp>
          <p:nvSpPr>
            <p:cNvPr id="48" name="テキスト ボックス 47"/>
            <p:cNvSpPr txBox="1"/>
            <p:nvPr/>
          </p:nvSpPr>
          <p:spPr>
            <a:xfrm>
              <a:off x="28090" y="3377355"/>
              <a:ext cx="5705475" cy="1282402"/>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官民</a:t>
              </a:r>
              <a:r>
                <a:rPr lang="ja-JP" altLang="en-US" sz="1400" dirty="0">
                  <a:latin typeface="HGP創英角ｺﾞｼｯｸUB" panose="020B0900000000000000" pitchFamily="50" charset="-128"/>
                  <a:ea typeface="HGP創英角ｺﾞｼｯｸUB" panose="020B0900000000000000" pitchFamily="50" charset="-128"/>
                </a:rPr>
                <a:t>共同によるＳＤＧｓワークショップの開催 </a:t>
              </a:r>
              <a:endParaRPr lang="en-US" altLang="ja-JP" sz="1400" dirty="0" smtClean="0">
                <a:latin typeface="HGP創英角ｺﾞｼｯｸUB" panose="020B0900000000000000" pitchFamily="50" charset="-128"/>
                <a:ea typeface="HGP創英角ｺﾞｼｯｸUB" panose="020B0900000000000000" pitchFamily="50" charset="-128"/>
              </a:endParaRPr>
            </a:p>
            <a:p>
              <a:pPr>
                <a:lnSpc>
                  <a:spcPts val="400"/>
                </a:lnSpc>
              </a:pPr>
              <a:endParaRPr lang="ja-JP" altLang="en-US" sz="1400" dirty="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目　的</a:t>
              </a:r>
              <a:r>
                <a:rPr lang="ja-JP" altLang="en-US" sz="1200" dirty="0" smtClean="0">
                  <a:latin typeface="みんなの文字ゴTTp-R" panose="020B0500000000000000" pitchFamily="50" charset="-128"/>
                  <a:ea typeface="みんなの文字ゴTTp-R" panose="020B0500000000000000" pitchFamily="50" charset="-128"/>
                </a:rPr>
                <a:t>：郡山市</a:t>
              </a:r>
              <a:r>
                <a:rPr lang="ja-JP" altLang="en-US" sz="1200" dirty="0">
                  <a:latin typeface="みんなの文字ゴTTp-R" panose="020B0500000000000000" pitchFamily="50" charset="-128"/>
                  <a:ea typeface="みんなの文字ゴTTp-R" panose="020B0500000000000000" pitchFamily="50" charset="-128"/>
                </a:rPr>
                <a:t>ＳＤＧｓ</a:t>
              </a:r>
              <a:r>
                <a:rPr lang="ja-JP" altLang="en-US" sz="1200" dirty="0" smtClean="0">
                  <a:latin typeface="みんなの文字ゴTTp-R" panose="020B0500000000000000" pitchFamily="50" charset="-128"/>
                  <a:ea typeface="みんなの文字ゴTTp-R" panose="020B0500000000000000" pitchFamily="50" charset="-128"/>
                </a:rPr>
                <a:t>セミナーで</a:t>
              </a:r>
              <a:r>
                <a:rPr lang="ja-JP" altLang="en-US" sz="1200" dirty="0">
                  <a:latin typeface="みんなの文字ゴTTp-R" panose="020B0500000000000000" pitchFamily="50" charset="-128"/>
                  <a:ea typeface="みんなの文字ゴTTp-R" panose="020B0500000000000000" pitchFamily="50" charset="-128"/>
                </a:rPr>
                <a:t>学んだ知識を深め、実践へと繋げる。　</a:t>
              </a:r>
              <a:r>
                <a:rPr lang="ja-JP" altLang="en-US" sz="1200" dirty="0" smtClean="0">
                  <a:latin typeface="みんなの文字ゴTTp-R" panose="020B0500000000000000" pitchFamily="50" charset="-128"/>
                  <a:ea typeface="みんなの文字ゴTTp-R" panose="020B0500000000000000" pitchFamily="50" charset="-128"/>
                </a:rPr>
                <a:t>　　　　　　　　　</a:t>
              </a: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en-US" altLang="ja-JP" sz="1200" dirty="0" smtClean="0">
                  <a:latin typeface="みんなの文字ゴTTp-R" panose="020B0500000000000000" pitchFamily="50" charset="-128"/>
                  <a:ea typeface="みんなの文字ゴTTp-R" panose="020B0500000000000000" pitchFamily="50" charset="-128"/>
                </a:rPr>
                <a:t>※</a:t>
              </a:r>
              <a:r>
                <a:rPr lang="ja-JP" altLang="en-US" sz="1200" dirty="0">
                  <a:latin typeface="みんなの文字ゴTTp-R" panose="020B0500000000000000" pitchFamily="50" charset="-128"/>
                  <a:ea typeface="みんなの文字ゴTTp-R" panose="020B0500000000000000" pitchFamily="50" charset="-128"/>
                </a:rPr>
                <a:t>国立環境</a:t>
              </a:r>
              <a:r>
                <a:rPr lang="ja-JP" altLang="en-US" sz="1200" dirty="0" smtClean="0">
                  <a:latin typeface="みんなの文字ゴTTp-R" panose="020B0500000000000000" pitchFamily="50" charset="-128"/>
                  <a:ea typeface="みんなの文字ゴTTp-R" panose="020B0500000000000000" pitchFamily="50" charset="-128"/>
                </a:rPr>
                <a:t>研究所 福島</a:t>
              </a:r>
              <a:r>
                <a:rPr lang="ja-JP" altLang="en-US" sz="1200" dirty="0">
                  <a:latin typeface="みんなの文字ゴTTp-R" panose="020B0500000000000000" pitchFamily="50" charset="-128"/>
                  <a:ea typeface="みんなの文字ゴTTp-R" panose="020B0500000000000000" pitchFamily="50" charset="-128"/>
                </a:rPr>
                <a:t>支部、うつくしまＮＰＯネットワークとの共同開催。</a:t>
              </a:r>
            </a:p>
            <a:p>
              <a:r>
                <a:rPr lang="ja-JP" altLang="en-US" sz="1200" dirty="0">
                  <a:latin typeface="みんなの文字ゴTTp-R" panose="020B0500000000000000" pitchFamily="50" charset="-128"/>
                  <a:ea typeface="みんなの文字ゴTTp-R" panose="020B0500000000000000" pitchFamily="50" charset="-128"/>
                </a:rPr>
                <a:t>　内　容：「ＳＤＧｓから郡山の未来を考えるワークショップ」全</a:t>
              </a:r>
              <a:r>
                <a:rPr lang="en-US" altLang="ja-JP" sz="1200" dirty="0">
                  <a:latin typeface="みんなの文字ゴTTp-R" panose="020B0500000000000000" pitchFamily="50" charset="-128"/>
                  <a:ea typeface="みんなの文字ゴTTp-R" panose="020B0500000000000000" pitchFamily="50" charset="-128"/>
                </a:rPr>
                <a:t>3</a:t>
              </a:r>
              <a:r>
                <a:rPr lang="ja-JP" altLang="en-US" sz="1200" dirty="0">
                  <a:latin typeface="みんなの文字ゴTTp-R" panose="020B0500000000000000" pitchFamily="50" charset="-128"/>
                  <a:ea typeface="みんなの文字ゴTTp-R" panose="020B0500000000000000" pitchFamily="50" charset="-128"/>
                </a:rPr>
                <a:t>回</a:t>
              </a:r>
              <a:r>
                <a:rPr lang="ja-JP" altLang="en-US" sz="1200" dirty="0" smtClean="0">
                  <a:latin typeface="みんなの文字ゴTTp-R" panose="020B0500000000000000" pitchFamily="50" charset="-128"/>
                  <a:ea typeface="みんなの文字ゴTTp-R" panose="020B0500000000000000" pitchFamily="50" charset="-128"/>
                </a:rPr>
                <a:t>開催</a:t>
              </a: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みんなの文字ゴTTp-R" panose="020B0500000000000000" pitchFamily="50" charset="-128"/>
                  <a:ea typeface="みんなの文字ゴTTp-R" panose="020B0500000000000000" pitchFamily="50" charset="-128"/>
                </a:rPr>
                <a:t>日　時</a:t>
              </a:r>
              <a:r>
                <a:rPr lang="ja-JP" altLang="en-US" sz="1200" dirty="0">
                  <a:latin typeface="みんなの文字ゴTTp-R" panose="020B0500000000000000" pitchFamily="50" charset="-128"/>
                  <a:ea typeface="みんなの文字ゴTTp-R" panose="020B0500000000000000" pitchFamily="50" charset="-128"/>
                </a:rPr>
                <a:t>：第</a:t>
              </a:r>
              <a:r>
                <a:rPr lang="en-US" altLang="ja-JP" sz="1200" dirty="0">
                  <a:latin typeface="みんなの文字ゴTTp-R" panose="020B0500000000000000" pitchFamily="50" charset="-128"/>
                  <a:ea typeface="みんなの文字ゴTTp-R" panose="020B0500000000000000" pitchFamily="50" charset="-128"/>
                </a:rPr>
                <a:t>1</a:t>
              </a:r>
              <a:r>
                <a:rPr lang="ja-JP" altLang="en-US" sz="1200" dirty="0">
                  <a:latin typeface="みんなの文字ゴTTp-R" panose="020B0500000000000000" pitchFamily="50" charset="-128"/>
                  <a:ea typeface="みんなの文字ゴTTp-R" panose="020B0500000000000000" pitchFamily="50" charset="-128"/>
                </a:rPr>
                <a:t>回</a:t>
              </a:r>
              <a:r>
                <a:rPr lang="en-US" altLang="ja-JP" sz="1200" dirty="0">
                  <a:latin typeface="みんなの文字ゴTTp-R" panose="020B0500000000000000" pitchFamily="50" charset="-128"/>
                  <a:ea typeface="みんなの文字ゴTTp-R" panose="020B0500000000000000" pitchFamily="50" charset="-128"/>
                </a:rPr>
                <a:t>2018</a:t>
              </a:r>
              <a:r>
                <a:rPr lang="ja-JP" altLang="en-US" sz="1200" dirty="0">
                  <a:latin typeface="みんなの文字ゴTTp-R" panose="020B0500000000000000" pitchFamily="50" charset="-128"/>
                  <a:ea typeface="みんなの文字ゴTTp-R" panose="020B0500000000000000" pitchFamily="50" charset="-128"/>
                </a:rPr>
                <a:t>年</a:t>
              </a:r>
              <a:r>
                <a:rPr lang="en-US" altLang="ja-JP" sz="1200" dirty="0">
                  <a:latin typeface="みんなの文字ゴTTp-R" panose="020B0500000000000000" pitchFamily="50" charset="-128"/>
                  <a:ea typeface="みんなの文字ゴTTp-R" panose="020B0500000000000000" pitchFamily="50" charset="-128"/>
                </a:rPr>
                <a:t>9</a:t>
              </a:r>
              <a:r>
                <a:rPr lang="ja-JP" altLang="en-US" sz="1200" dirty="0">
                  <a:latin typeface="みんなの文字ゴTTp-R" panose="020B0500000000000000" pitchFamily="50" charset="-128"/>
                  <a:ea typeface="みんなの文字ゴTTp-R" panose="020B0500000000000000" pitchFamily="50" charset="-128"/>
                </a:rPr>
                <a:t>月</a:t>
              </a:r>
              <a:r>
                <a:rPr lang="en-US" altLang="ja-JP" sz="1200" dirty="0">
                  <a:latin typeface="みんなの文字ゴTTp-R" panose="020B0500000000000000" pitchFamily="50" charset="-128"/>
                  <a:ea typeface="みんなの文字ゴTTp-R" panose="020B0500000000000000" pitchFamily="50" charset="-128"/>
                </a:rPr>
                <a:t>20</a:t>
              </a:r>
              <a:r>
                <a:rPr lang="ja-JP" altLang="en-US" sz="1200" dirty="0">
                  <a:latin typeface="みんなの文字ゴTTp-R" panose="020B0500000000000000" pitchFamily="50" charset="-128"/>
                  <a:ea typeface="みんなの文字ゴTTp-R" panose="020B0500000000000000" pitchFamily="50" charset="-128"/>
                </a:rPr>
                <a:t>日、第</a:t>
              </a:r>
              <a:r>
                <a:rPr lang="en-US" altLang="ja-JP" sz="1200" dirty="0">
                  <a:latin typeface="みんなの文字ゴTTp-R" panose="020B0500000000000000" pitchFamily="50" charset="-128"/>
                  <a:ea typeface="みんなの文字ゴTTp-R" panose="020B0500000000000000" pitchFamily="50" charset="-128"/>
                </a:rPr>
                <a:t>2</a:t>
              </a:r>
              <a:r>
                <a:rPr lang="ja-JP" altLang="en-US" sz="1200" dirty="0">
                  <a:latin typeface="みんなの文字ゴTTp-R" panose="020B0500000000000000" pitchFamily="50" charset="-128"/>
                  <a:ea typeface="みんなの文字ゴTTp-R" panose="020B0500000000000000" pitchFamily="50" charset="-128"/>
                </a:rPr>
                <a:t>回</a:t>
              </a:r>
              <a:r>
                <a:rPr lang="en-US" altLang="ja-JP" sz="1200" dirty="0">
                  <a:latin typeface="みんなの文字ゴTTp-R" panose="020B0500000000000000" pitchFamily="50" charset="-128"/>
                  <a:ea typeface="みんなの文字ゴTTp-R" panose="020B0500000000000000" pitchFamily="50" charset="-128"/>
                </a:rPr>
                <a:t>10</a:t>
              </a:r>
              <a:r>
                <a:rPr lang="ja-JP" altLang="en-US" sz="1200" dirty="0">
                  <a:latin typeface="みんなの文字ゴTTp-R" panose="020B0500000000000000" pitchFamily="50" charset="-128"/>
                  <a:ea typeface="みんなの文字ゴTTp-R" panose="020B0500000000000000" pitchFamily="50" charset="-128"/>
                </a:rPr>
                <a:t>月</a:t>
              </a:r>
              <a:r>
                <a:rPr lang="en-US" altLang="ja-JP" sz="1200" dirty="0">
                  <a:latin typeface="みんなの文字ゴTTp-R" panose="020B0500000000000000" pitchFamily="50" charset="-128"/>
                  <a:ea typeface="みんなの文字ゴTTp-R" panose="020B0500000000000000" pitchFamily="50" charset="-128"/>
                </a:rPr>
                <a:t>19</a:t>
              </a:r>
              <a:r>
                <a:rPr lang="ja-JP" altLang="en-US" sz="1200" dirty="0">
                  <a:latin typeface="みんなの文字ゴTTp-R" panose="020B0500000000000000" pitchFamily="50" charset="-128"/>
                  <a:ea typeface="みんなの文字ゴTTp-R" panose="020B0500000000000000" pitchFamily="50" charset="-128"/>
                </a:rPr>
                <a:t>日、第</a:t>
              </a:r>
              <a:r>
                <a:rPr lang="en-US" altLang="ja-JP" sz="1200" dirty="0">
                  <a:latin typeface="みんなの文字ゴTTp-R" panose="020B0500000000000000" pitchFamily="50" charset="-128"/>
                  <a:ea typeface="みんなの文字ゴTTp-R" panose="020B0500000000000000" pitchFamily="50" charset="-128"/>
                </a:rPr>
                <a:t>3</a:t>
              </a:r>
              <a:r>
                <a:rPr lang="ja-JP" altLang="en-US" sz="1200" dirty="0">
                  <a:latin typeface="みんなの文字ゴTTp-R" panose="020B0500000000000000" pitchFamily="50" charset="-128"/>
                  <a:ea typeface="みんなの文字ゴTTp-R" panose="020B0500000000000000" pitchFamily="50" charset="-128"/>
                </a:rPr>
                <a:t>回</a:t>
              </a:r>
              <a:r>
                <a:rPr lang="en-US" altLang="ja-JP" sz="1200" dirty="0">
                  <a:latin typeface="みんなの文字ゴTTp-R" panose="020B0500000000000000" pitchFamily="50" charset="-128"/>
                  <a:ea typeface="みんなの文字ゴTTp-R" panose="020B0500000000000000" pitchFamily="50" charset="-128"/>
                </a:rPr>
                <a:t>11</a:t>
              </a:r>
              <a:r>
                <a:rPr lang="ja-JP" altLang="en-US" sz="1200" dirty="0">
                  <a:latin typeface="みんなの文字ゴTTp-R" panose="020B0500000000000000" pitchFamily="50" charset="-128"/>
                  <a:ea typeface="みんなの文字ゴTTp-R" panose="020B0500000000000000" pitchFamily="50" charset="-128"/>
                </a:rPr>
                <a:t>月</a:t>
              </a:r>
              <a:r>
                <a:rPr lang="en-US" altLang="ja-JP" sz="1200" dirty="0">
                  <a:latin typeface="みんなの文字ゴTTp-R" panose="020B0500000000000000" pitchFamily="50" charset="-128"/>
                  <a:ea typeface="みんなの文字ゴTTp-R" panose="020B0500000000000000" pitchFamily="50" charset="-128"/>
                </a:rPr>
                <a:t>27</a:t>
              </a:r>
              <a:r>
                <a:rPr lang="ja-JP" altLang="en-US" sz="1200" dirty="0">
                  <a:latin typeface="みんなの文字ゴTTp-R" panose="020B0500000000000000" pitchFamily="50" charset="-128"/>
                  <a:ea typeface="みんなの文字ゴTTp-R" panose="020B0500000000000000" pitchFamily="50" charset="-128"/>
                </a:rPr>
                <a:t>日　</a:t>
              </a:r>
              <a:endParaRPr lang="en-US" altLang="ja-JP" sz="1200" dirty="0" smtClean="0">
                <a:latin typeface="みんなの文字ゴTTp-R" panose="020B0500000000000000" pitchFamily="50" charset="-128"/>
                <a:ea typeface="みんなの文字ゴTTp-R" panose="020B0500000000000000" pitchFamily="50" charset="-128"/>
              </a:endParaRPr>
            </a:p>
            <a:p>
              <a:r>
                <a:rPr lang="ja-JP" altLang="en-US" sz="1200" dirty="0">
                  <a:latin typeface="みんなの文字ゴTTp-R" panose="020B0500000000000000" pitchFamily="50" charset="-128"/>
                  <a:ea typeface="みんなの文字ゴTTp-R" panose="020B0500000000000000" pitchFamily="50" charset="-128"/>
                </a:rPr>
                <a:t>　</a:t>
              </a:r>
              <a:r>
                <a:rPr lang="ja-JP" altLang="en-US" sz="1200" dirty="0" smtClean="0">
                  <a:latin typeface="HGP創英角ｺﾞｼｯｸUB" panose="020B0900000000000000" pitchFamily="50" charset="-128"/>
                  <a:ea typeface="HGP創英角ｺﾞｼｯｸUB" panose="020B0900000000000000" pitchFamily="50" charset="-128"/>
                </a:rPr>
                <a:t>参加者</a:t>
              </a:r>
              <a:r>
                <a:rPr lang="ja-JP" altLang="en-US" sz="1200" dirty="0">
                  <a:latin typeface="HGP創英角ｺﾞｼｯｸUB" panose="020B0900000000000000" pitchFamily="50" charset="-128"/>
                  <a:ea typeface="HGP創英角ｺﾞｼｯｸUB" panose="020B0900000000000000" pitchFamily="50" charset="-128"/>
                </a:rPr>
                <a:t>：ＪＩＣＡ、民間企業、</a:t>
              </a:r>
              <a:r>
                <a:rPr lang="ja-JP" altLang="en-US" sz="1200" dirty="0" smtClean="0">
                  <a:latin typeface="HGP創英角ｺﾞｼｯｸUB" panose="020B0900000000000000" pitchFamily="50" charset="-128"/>
                  <a:ea typeface="HGP創英角ｺﾞｼｯｸUB" panose="020B0900000000000000" pitchFamily="50" charset="-128"/>
                </a:rPr>
                <a:t>ＮＰＯ団体、</a:t>
              </a:r>
              <a:r>
                <a:rPr lang="ja-JP" altLang="en-US" sz="1200" dirty="0">
                  <a:latin typeface="HGP創英角ｺﾞｼｯｸUB" panose="020B0900000000000000" pitchFamily="50" charset="-128"/>
                  <a:ea typeface="HGP創英角ｺﾞｼｯｸUB" panose="020B0900000000000000" pitchFamily="50" charset="-128"/>
                </a:rPr>
                <a:t>郡山市職員等　延べ約</a:t>
              </a:r>
              <a:r>
                <a:rPr lang="en-US" altLang="ja-JP" sz="1200" dirty="0">
                  <a:latin typeface="HGP創英角ｺﾞｼｯｸUB" panose="020B0900000000000000" pitchFamily="50" charset="-128"/>
                  <a:ea typeface="HGP創英角ｺﾞｼｯｸUB" panose="020B0900000000000000" pitchFamily="50" charset="-128"/>
                </a:rPr>
                <a:t>70</a:t>
              </a:r>
              <a:r>
                <a:rPr lang="ja-JP" altLang="en-US" sz="1200" dirty="0">
                  <a:latin typeface="HGP創英角ｺﾞｼｯｸUB" panose="020B0900000000000000" pitchFamily="50" charset="-128"/>
                  <a:ea typeface="HGP創英角ｺﾞｼｯｸUB" panose="020B0900000000000000" pitchFamily="50" charset="-128"/>
                </a:rPr>
                <a:t>名参加</a:t>
              </a:r>
            </a:p>
          </p:txBody>
        </p:sp>
        <p:sp>
          <p:nvSpPr>
            <p:cNvPr id="30" name="四角形: 角を丸くする 29">
              <a:extLst>
                <a:ext uri="{FF2B5EF4-FFF2-40B4-BE49-F238E27FC236}">
                  <a16:creationId xmlns:a16="http://schemas.microsoft.com/office/drawing/2014/main" xmlns="" id="{B3BCA9CE-F421-472F-B1C0-56537A749888}"/>
                </a:ext>
              </a:extLst>
            </p:cNvPr>
            <p:cNvSpPr/>
            <p:nvPr/>
          </p:nvSpPr>
          <p:spPr>
            <a:xfrm>
              <a:off x="68386" y="3343741"/>
              <a:ext cx="6749024" cy="1402463"/>
            </a:xfrm>
            <a:prstGeom prst="roundRect">
              <a:avLst>
                <a:gd name="adj" fmla="val 5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 name="グループ化 5"/>
          <p:cNvGrpSpPr/>
          <p:nvPr/>
        </p:nvGrpSpPr>
        <p:grpSpPr>
          <a:xfrm>
            <a:off x="10966" y="4818996"/>
            <a:ext cx="7041178" cy="1798868"/>
            <a:chOff x="19111" y="7588688"/>
            <a:chExt cx="7041178" cy="1798868"/>
          </a:xfrm>
        </p:grpSpPr>
        <p:sp>
          <p:nvSpPr>
            <p:cNvPr id="15" name="テキスト ボックス 14">
              <a:extLst>
                <a:ext uri="{FF2B5EF4-FFF2-40B4-BE49-F238E27FC236}">
                  <a16:creationId xmlns:a16="http://schemas.microsoft.com/office/drawing/2014/main" xmlns="" id="{DF19753F-EEA9-4BDE-A953-911ADADD9D8E}"/>
                </a:ext>
              </a:extLst>
            </p:cNvPr>
            <p:cNvSpPr txBox="1"/>
            <p:nvPr/>
          </p:nvSpPr>
          <p:spPr>
            <a:xfrm>
              <a:off x="19111" y="7588688"/>
              <a:ext cx="5034904"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ＳＤＧｓの</a:t>
              </a:r>
              <a:r>
                <a:rPr lang="ja-JP" altLang="en-US" sz="1400" dirty="0">
                  <a:latin typeface="HGP創英角ｺﾞｼｯｸUB" panose="020B0900000000000000" pitchFamily="50" charset="-128"/>
                  <a:ea typeface="HGP創英角ｺﾞｼｯｸUB" panose="020B0900000000000000" pitchFamily="50" charset="-128"/>
                </a:rPr>
                <a:t>周知啓発</a:t>
              </a:r>
              <a:endParaRPr lang="ja-JP" altLang="en-US" sz="1200" dirty="0">
                <a:latin typeface="HGP創英角ｺﾞｼｯｸUB" panose="020B0900000000000000" pitchFamily="50" charset="-128"/>
                <a:ea typeface="HGP創英角ｺﾞｼｯｸUB" panose="020B0900000000000000" pitchFamily="50" charset="-128"/>
              </a:endParaRPr>
            </a:p>
          </p:txBody>
        </p:sp>
        <p:grpSp>
          <p:nvGrpSpPr>
            <p:cNvPr id="4" name="グループ化 3"/>
            <p:cNvGrpSpPr/>
            <p:nvPr/>
          </p:nvGrpSpPr>
          <p:grpSpPr>
            <a:xfrm>
              <a:off x="170042" y="8125280"/>
              <a:ext cx="6535546" cy="1170649"/>
              <a:chOff x="140234" y="8911520"/>
              <a:chExt cx="6535546" cy="1170649"/>
            </a:xfrm>
          </p:grpSpPr>
          <p:pic>
            <p:nvPicPr>
              <p:cNvPr id="16" name="図 2">
                <a:extLst>
                  <a:ext uri="{FF2B5EF4-FFF2-40B4-BE49-F238E27FC236}">
                    <a16:creationId xmlns:a16="http://schemas.microsoft.com/office/drawing/2014/main" xmlns="" id="{D5B4904B-6FFD-4DE1-A399-D33B2C564D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574" r="20842"/>
              <a:stretch/>
            </p:blipFill>
            <p:spPr bwMode="auto">
              <a:xfrm>
                <a:off x="140234" y="8911520"/>
                <a:ext cx="1621473" cy="11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7">
                <a:extLst>
                  <a:ext uri="{FF2B5EF4-FFF2-40B4-BE49-F238E27FC236}">
                    <a16:creationId xmlns:a16="http://schemas.microsoft.com/office/drawing/2014/main" xmlns="" id="{0F0E7D43-F43C-4A3A-AC30-7B0B525F20C5}"/>
                  </a:ext>
                </a:extLst>
              </p:cNvPr>
              <p:cNvPicPr>
                <a:picLocks noChangeAspect="1"/>
              </p:cNvPicPr>
              <p:nvPr/>
            </p:nvPicPr>
            <p:blipFill>
              <a:blip r:embed="rId6" cstate="print">
                <a:lum contrast="14000"/>
                <a:extLst>
                  <a:ext uri="{28A0092B-C50C-407E-A947-70E740481C1C}">
                    <a14:useLocalDpi xmlns:a14="http://schemas.microsoft.com/office/drawing/2010/main" val="0"/>
                  </a:ext>
                </a:extLst>
              </a:blip>
              <a:srcRect/>
              <a:stretch>
                <a:fillRect/>
              </a:stretch>
            </p:blipFill>
            <p:spPr bwMode="auto">
              <a:xfrm>
                <a:off x="3489088" y="8925332"/>
                <a:ext cx="1401776" cy="114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
                <a:extLst>
                  <a:ext uri="{FF2B5EF4-FFF2-40B4-BE49-F238E27FC236}">
                    <a16:creationId xmlns:a16="http://schemas.microsoft.com/office/drawing/2014/main" xmlns="" id="{F0FBF1C3-8F1C-42CD-9B0F-6EA9530E95D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357" y="8924412"/>
                <a:ext cx="1530632" cy="114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xmlns="" id="{D315F546-6856-44C2-8C13-10673E1A12EF}"/>
                  </a:ext>
                </a:extLst>
              </p:cNvPr>
              <p:cNvPicPr>
                <a:picLocks noChangeAspect="1" noChangeArrowheads="1"/>
              </p:cNvPicPr>
              <p:nvPr/>
            </p:nvPicPr>
            <p:blipFill rotWithShape="1">
              <a:blip r:embed="rId8"/>
              <a:srcRect l="-1037"/>
              <a:stretch/>
            </p:blipFill>
            <p:spPr bwMode="auto">
              <a:xfrm>
                <a:off x="5024207" y="8924297"/>
                <a:ext cx="1651573" cy="115787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27" name="Rectangle 2">
              <a:extLst>
                <a:ext uri="{FF2B5EF4-FFF2-40B4-BE49-F238E27FC236}">
                  <a16:creationId xmlns:a16="http://schemas.microsoft.com/office/drawing/2014/main" xmlns="" id="{915A623D-DA2F-4239-893B-0F62A97099EC}"/>
                </a:ext>
              </a:extLst>
            </p:cNvPr>
            <p:cNvSpPr>
              <a:spLocks noChangeArrowheads="1"/>
            </p:cNvSpPr>
            <p:nvPr/>
          </p:nvSpPr>
          <p:spPr bwMode="auto">
            <a:xfrm>
              <a:off x="23754" y="7860222"/>
              <a:ext cx="3391737" cy="263791"/>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defRPr kumimoji="1" sz="3200">
                  <a:solidFill>
                    <a:schemeClr val="accent2"/>
                  </a:solidFill>
                  <a:latin typeface="Arial" panose="020B0604020202020204" pitchFamily="34" charset="0"/>
                  <a:ea typeface="ＭＳ Ｐゴシック" panose="020B0600070205080204" pitchFamily="50" charset="-128"/>
                </a:defRPr>
              </a:lvl1pPr>
              <a:lvl2pPr>
                <a:defRPr kumimoji="1" sz="3200">
                  <a:solidFill>
                    <a:schemeClr val="accent2"/>
                  </a:solidFill>
                  <a:latin typeface="Arial" panose="020B0604020202020204" pitchFamily="34" charset="0"/>
                  <a:ea typeface="ＭＳ Ｐゴシック" panose="020B0600070205080204" pitchFamily="50" charset="-128"/>
                </a:defRPr>
              </a:lvl2pPr>
              <a:lvl3pPr>
                <a:defRPr kumimoji="1" sz="3200">
                  <a:solidFill>
                    <a:schemeClr val="accent2"/>
                  </a:solidFill>
                  <a:latin typeface="Arial" panose="020B0604020202020204" pitchFamily="34" charset="0"/>
                  <a:ea typeface="ＭＳ Ｐゴシック" panose="020B0600070205080204" pitchFamily="50" charset="-128"/>
                </a:defRPr>
              </a:lvl3pPr>
              <a:lvl4pPr>
                <a:defRPr kumimoji="1" sz="3200">
                  <a:solidFill>
                    <a:schemeClr val="accent2"/>
                  </a:solidFill>
                  <a:latin typeface="Arial" panose="020B0604020202020204" pitchFamily="34" charset="0"/>
                  <a:ea typeface="ＭＳ Ｐゴシック" panose="020B0600070205080204" pitchFamily="50" charset="-128"/>
                </a:defRPr>
              </a:lvl4pPr>
              <a:lvl5pPr>
                <a:defRPr kumimoji="1" sz="3200">
                  <a:solidFill>
                    <a:schemeClr val="accent2"/>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9pPr>
            </a:lstStyle>
            <a:p>
              <a:pPr>
                <a:defRPr/>
              </a:pPr>
              <a:r>
                <a:rPr lang="en-US" altLang="ja-JP"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a:t>
              </a:r>
              <a:r>
                <a:rPr lang="ja-JP" altLang="en-US"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庁舎各所へのポスター、サイネージの掲示</a:t>
              </a:r>
              <a:r>
                <a:rPr lang="en-US" altLang="ja-JP"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a:t>
              </a:r>
              <a:endParaRPr lang="ja-JP" altLang="en-US" sz="1100" dirty="0">
                <a:solidFill>
                  <a:schemeClr val="tx1"/>
                </a:solidFill>
                <a:latin typeface="みんなの文字ゴTTp-R" panose="020B0500000000000000" pitchFamily="50" charset="-128"/>
                <a:ea typeface="みんなの文字ゴTTp-R" panose="020B0500000000000000" pitchFamily="50" charset="-128"/>
              </a:endParaRPr>
            </a:p>
          </p:txBody>
        </p:sp>
        <p:sp>
          <p:nvSpPr>
            <p:cNvPr id="28" name="Rectangle 2">
              <a:extLst>
                <a:ext uri="{FF2B5EF4-FFF2-40B4-BE49-F238E27FC236}">
                  <a16:creationId xmlns:a16="http://schemas.microsoft.com/office/drawing/2014/main" xmlns="" id="{29F86FBA-49F7-490B-A758-1D1F86468B4D}"/>
                </a:ext>
              </a:extLst>
            </p:cNvPr>
            <p:cNvSpPr>
              <a:spLocks noChangeArrowheads="1"/>
            </p:cNvSpPr>
            <p:nvPr/>
          </p:nvSpPr>
          <p:spPr bwMode="auto">
            <a:xfrm>
              <a:off x="3202334" y="7858081"/>
              <a:ext cx="3857955" cy="263791"/>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a:defRPr kumimoji="1" sz="3200">
                  <a:solidFill>
                    <a:schemeClr val="accent2"/>
                  </a:solidFill>
                  <a:latin typeface="Arial" panose="020B0604020202020204" pitchFamily="34" charset="0"/>
                  <a:ea typeface="ＭＳ Ｐゴシック" panose="020B0600070205080204" pitchFamily="50" charset="-128"/>
                </a:defRPr>
              </a:lvl1pPr>
              <a:lvl2pPr>
                <a:defRPr kumimoji="1" sz="3200">
                  <a:solidFill>
                    <a:schemeClr val="accent2"/>
                  </a:solidFill>
                  <a:latin typeface="Arial" panose="020B0604020202020204" pitchFamily="34" charset="0"/>
                  <a:ea typeface="ＭＳ Ｐゴシック" panose="020B0600070205080204" pitchFamily="50" charset="-128"/>
                </a:defRPr>
              </a:lvl2pPr>
              <a:lvl3pPr>
                <a:defRPr kumimoji="1" sz="3200">
                  <a:solidFill>
                    <a:schemeClr val="accent2"/>
                  </a:solidFill>
                  <a:latin typeface="Arial" panose="020B0604020202020204" pitchFamily="34" charset="0"/>
                  <a:ea typeface="ＭＳ Ｐゴシック" panose="020B0600070205080204" pitchFamily="50" charset="-128"/>
                </a:defRPr>
              </a:lvl3pPr>
              <a:lvl4pPr>
                <a:defRPr kumimoji="1" sz="3200">
                  <a:solidFill>
                    <a:schemeClr val="accent2"/>
                  </a:solidFill>
                  <a:latin typeface="Arial" panose="020B0604020202020204" pitchFamily="34" charset="0"/>
                  <a:ea typeface="ＭＳ Ｐゴシック" panose="020B0600070205080204" pitchFamily="50" charset="-128"/>
                </a:defRPr>
              </a:lvl4pPr>
              <a:lvl5pPr>
                <a:defRPr kumimoji="1" sz="3200">
                  <a:solidFill>
                    <a:schemeClr val="accent2"/>
                  </a:solidFill>
                  <a:latin typeface="Arial" panose="020B0604020202020204" pitchFamily="34" charset="0"/>
                  <a:ea typeface="ＭＳ Ｐゴシック" panose="020B0600070205080204" pitchFamily="50" charset="-128"/>
                </a:defRPr>
              </a:lvl5pPr>
              <a:lvl6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6pPr>
              <a:lvl7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7pPr>
              <a:lvl8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8pPr>
              <a:lvl9pPr eaLnBrk="0" fontAlgn="base" hangingPunct="0">
                <a:spcBef>
                  <a:spcPct val="0"/>
                </a:spcBef>
                <a:spcAft>
                  <a:spcPct val="0"/>
                </a:spcAft>
                <a:defRPr kumimoji="1" sz="3200">
                  <a:solidFill>
                    <a:schemeClr val="accent2"/>
                  </a:solidFill>
                  <a:latin typeface="Arial" panose="020B0604020202020204" pitchFamily="34" charset="0"/>
                  <a:ea typeface="ＭＳ Ｐゴシック" panose="020B0600070205080204" pitchFamily="50" charset="-128"/>
                </a:defRPr>
              </a:lvl9pPr>
            </a:lstStyle>
            <a:p>
              <a:pPr algn="ctr">
                <a:defRPr/>
              </a:pPr>
              <a:r>
                <a:rPr lang="en-US" altLang="ja-JP"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a:t>
              </a:r>
              <a:r>
                <a:rPr lang="ja-JP" altLang="en-US"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ピンバッジ着用、内閣府作成リーフレットの配布</a:t>
              </a:r>
              <a:r>
                <a:rPr lang="en-US" altLang="ja-JP" sz="1100" dirty="0">
                  <a:solidFill>
                    <a:schemeClr val="tx1"/>
                  </a:solidFill>
                  <a:latin typeface="みんなの文字ゴTTp-R" panose="020B0500000000000000" pitchFamily="50" charset="-128"/>
                  <a:ea typeface="みんなの文字ゴTTp-R" panose="020B0500000000000000" pitchFamily="50" charset="-128"/>
                  <a:cs typeface="Times New Roman" panose="02020603050405020304" pitchFamily="18" charset="0"/>
                </a:rPr>
                <a:t>】</a:t>
              </a:r>
              <a:endParaRPr lang="ja-JP" altLang="en-US" sz="1100" dirty="0">
                <a:solidFill>
                  <a:schemeClr val="tx1"/>
                </a:solidFill>
                <a:latin typeface="みんなの文字ゴTTp-R" panose="020B0500000000000000" pitchFamily="50" charset="-128"/>
                <a:ea typeface="みんなの文字ゴTTp-R" panose="020B0500000000000000" pitchFamily="50" charset="-128"/>
              </a:endParaRPr>
            </a:p>
          </p:txBody>
        </p:sp>
        <p:sp>
          <p:nvSpPr>
            <p:cNvPr id="32" name="四角形: 角を丸くする 31">
              <a:extLst>
                <a:ext uri="{FF2B5EF4-FFF2-40B4-BE49-F238E27FC236}">
                  <a16:creationId xmlns:a16="http://schemas.microsoft.com/office/drawing/2014/main" xmlns="" id="{672D22D1-F7BC-4ADB-A2E6-0FB23F5D7E20}"/>
                </a:ext>
              </a:extLst>
            </p:cNvPr>
            <p:cNvSpPr/>
            <p:nvPr/>
          </p:nvSpPr>
          <p:spPr>
            <a:xfrm>
              <a:off x="76531" y="7605580"/>
              <a:ext cx="6749024" cy="1781976"/>
            </a:xfrm>
            <a:prstGeom prst="roundRect">
              <a:avLst>
                <a:gd name="adj" fmla="val 5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4" name="タイトル 1"/>
          <p:cNvSpPr txBox="1">
            <a:spLocks/>
          </p:cNvSpPr>
          <p:nvPr/>
        </p:nvSpPr>
        <p:spPr>
          <a:xfrm>
            <a:off x="-26398" y="9243469"/>
            <a:ext cx="6898295" cy="672559"/>
          </a:xfrm>
          <a:prstGeom prst="rect">
            <a:avLst/>
          </a:prstGeom>
          <a:solidFill>
            <a:srgbClr val="0070C0"/>
          </a:solidFill>
          <a:ln>
            <a:noFill/>
            <a:miter lim="800000"/>
            <a:headEnd/>
            <a:tailEnd/>
          </a:ln>
        </p:spPr>
        <p:txBody>
          <a:bodyPr vert="horz" lIns="72000" tIns="45720" rIns="72000" bIns="45720" rtlCol="0" anchor="t">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endParaRPr lang="ja-JP" altLang="en-US" sz="1400" b="1" dirty="0">
              <a:solidFill>
                <a:schemeClr val="bg1"/>
              </a:solidFill>
              <a:latin typeface="みんなの文字ゴTTh-R" panose="020B0500000000000000" pitchFamily="50" charset="-128"/>
              <a:ea typeface="みんなの文字ゴTTh-R" panose="020B0500000000000000" pitchFamily="50" charset="-128"/>
            </a:endParaRPr>
          </a:p>
        </p:txBody>
      </p:sp>
      <p:sp>
        <p:nvSpPr>
          <p:cNvPr id="31" name="タイトル 1"/>
          <p:cNvSpPr txBox="1">
            <a:spLocks/>
          </p:cNvSpPr>
          <p:nvPr/>
        </p:nvSpPr>
        <p:spPr>
          <a:xfrm>
            <a:off x="-1" y="6682469"/>
            <a:ext cx="6871897" cy="401440"/>
          </a:xfrm>
          <a:prstGeom prst="rect">
            <a:avLst/>
          </a:prstGeom>
          <a:solidFill>
            <a:srgbClr val="0070C0"/>
          </a:solidFill>
          <a:ln>
            <a:noFill/>
            <a:miter lim="800000"/>
            <a:headEnd/>
            <a:tailEnd/>
          </a:ln>
        </p:spPr>
        <p:txBody>
          <a:bodyPr vert="horz" lIns="72000" tIns="45720" rIns="7200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solidFill>
                  <a:schemeClr val="bg1"/>
                </a:solidFill>
                <a:latin typeface="みんなの文字ゴTTh-R" panose="020B0500000000000000" pitchFamily="50" charset="-128"/>
                <a:ea typeface="みんなの文字ゴTTh-R" panose="020B0500000000000000" pitchFamily="50" charset="-128"/>
              </a:rPr>
              <a:t>動画で見るＳＤＧｓ</a:t>
            </a:r>
            <a:r>
              <a:rPr lang="ja-JP" altLang="en-US" sz="1200" b="1" dirty="0" smtClean="0">
                <a:solidFill>
                  <a:schemeClr val="bg1"/>
                </a:solidFill>
                <a:latin typeface="みんなの文字ゴTTh-R" panose="020B0500000000000000" pitchFamily="50" charset="-128"/>
                <a:ea typeface="みんなの文字ゴTTh-R" panose="020B0500000000000000" pitchFamily="50" charset="-128"/>
              </a:rPr>
              <a:t>スマホやタブレットでＱＲコードを読み込むと動画が見られます。</a:t>
            </a:r>
            <a:endParaRPr lang="ja-JP" altLang="en-US" sz="1200" b="1" dirty="0">
              <a:solidFill>
                <a:schemeClr val="bg1"/>
              </a:solidFill>
              <a:latin typeface="みんなの文字ゴTTh-R" panose="020B0500000000000000" pitchFamily="50" charset="-128"/>
              <a:ea typeface="みんなの文字ゴTTh-R" panose="020B0500000000000000" pitchFamily="50" charset="-128"/>
            </a:endParaRPr>
          </a:p>
        </p:txBody>
      </p:sp>
      <p:pic>
        <p:nvPicPr>
          <p:cNvPr id="7" name="図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8086" y="7649801"/>
            <a:ext cx="771653" cy="771653"/>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4531" y="7628058"/>
            <a:ext cx="791395" cy="791395"/>
          </a:xfrm>
          <a:prstGeom prst="rect">
            <a:avLst/>
          </a:prstGeom>
        </p:spPr>
      </p:pic>
      <p:pic>
        <p:nvPicPr>
          <p:cNvPr id="13" name="図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1781" y="7611438"/>
            <a:ext cx="818912" cy="818912"/>
          </a:xfrm>
          <a:prstGeom prst="rect">
            <a:avLst/>
          </a:prstGeom>
        </p:spPr>
      </p:pic>
      <p:sp>
        <p:nvSpPr>
          <p:cNvPr id="39" name="角丸四角形 38"/>
          <p:cNvSpPr/>
          <p:nvPr/>
        </p:nvSpPr>
        <p:spPr>
          <a:xfrm>
            <a:off x="42334" y="7755497"/>
            <a:ext cx="1627628" cy="583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フューチャーランナーズ～</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17</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の未来～</a:t>
            </a:r>
            <a:endParaRPr lang="en-US" altLang="ja-JP" sz="10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（フジテレビ）</a:t>
            </a:r>
            <a:endParaRPr lang="en-US" altLang="ja-JP" sz="10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en-US" altLang="ja-JP" sz="800" b="1" dirty="0" smtClean="0">
                <a:solidFill>
                  <a:schemeClr val="tx1"/>
                </a:solidFill>
                <a:latin typeface="みんなの文字ゴTTp-R" panose="020B0500000000000000" pitchFamily="50" charset="-128"/>
                <a:ea typeface="みんなの文字ゴTTp-R" panose="020B0500000000000000" pitchFamily="50" charset="-128"/>
              </a:rPr>
              <a:t>※</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過去の放送を見</a:t>
            </a:r>
            <a:r>
              <a:rPr lang="ja-JP" altLang="en-US" sz="800" b="1" dirty="0">
                <a:solidFill>
                  <a:schemeClr val="tx1"/>
                </a:solidFill>
                <a:latin typeface="みんなの文字ゴTTp-R" panose="020B0500000000000000" pitchFamily="50" charset="-128"/>
                <a:ea typeface="みんなの文字ゴTTp-R" panose="020B0500000000000000" pitchFamily="50" charset="-128"/>
              </a:rPr>
              <a:t>る</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ことが</a:t>
            </a:r>
            <a:endParaRPr lang="en-US" altLang="ja-JP" sz="8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800" b="1" dirty="0">
                <a:solidFill>
                  <a:schemeClr val="tx1"/>
                </a:solidFill>
                <a:latin typeface="みんなの文字ゴTTp-R" panose="020B0500000000000000" pitchFamily="50" charset="-128"/>
                <a:ea typeface="みんなの文字ゴTTp-R" panose="020B0500000000000000" pitchFamily="50" charset="-128"/>
              </a:rPr>
              <a:t>　</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出来ます。</a:t>
            </a:r>
            <a:endParaRPr lang="en-US" altLang="ja-JP" sz="800" b="1" dirty="0">
              <a:solidFill>
                <a:schemeClr val="tx1"/>
              </a:solidFill>
              <a:latin typeface="みんなの文字ゴTTp-R" panose="020B0500000000000000" pitchFamily="50" charset="-128"/>
              <a:ea typeface="みんなの文字ゴTTp-R" panose="020B0500000000000000" pitchFamily="50" charset="-128"/>
            </a:endParaRPr>
          </a:p>
        </p:txBody>
      </p:sp>
      <p:sp>
        <p:nvSpPr>
          <p:cNvPr id="40" name="角丸四角形 39"/>
          <p:cNvSpPr/>
          <p:nvPr/>
        </p:nvSpPr>
        <p:spPr>
          <a:xfrm>
            <a:off x="2439272" y="7658993"/>
            <a:ext cx="1610005" cy="834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SDGs</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　</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NOW!</a:t>
            </a:r>
          </a:p>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（外務省）</a:t>
            </a:r>
            <a:endParaRPr lang="en-US" altLang="ja-JP" sz="1000" b="1" dirty="0">
              <a:solidFill>
                <a:schemeClr val="tx1"/>
              </a:solidFill>
              <a:latin typeface="みんなの文字ゴTTp-R" panose="020B0500000000000000" pitchFamily="50" charset="-128"/>
              <a:ea typeface="みんなの文字ゴTTp-R" panose="020B0500000000000000" pitchFamily="50" charset="-128"/>
            </a:endParaRPr>
          </a:p>
          <a:p>
            <a:pPr>
              <a:defRPr/>
            </a:pPr>
            <a:r>
              <a:rPr lang="en-US" altLang="ja-JP" sz="800" b="1" dirty="0" smtClean="0">
                <a:solidFill>
                  <a:schemeClr val="tx1"/>
                </a:solidFill>
                <a:latin typeface="みんなの文字ゴTTp-R" panose="020B0500000000000000" pitchFamily="50" charset="-128"/>
                <a:ea typeface="みんなの文字ゴTTp-R" panose="020B0500000000000000" pitchFamily="50" charset="-128"/>
              </a:rPr>
              <a:t>※YouTube</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のため</a:t>
            </a:r>
            <a:endParaRPr lang="en-US" altLang="ja-JP" sz="8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800" b="1" dirty="0">
                <a:solidFill>
                  <a:schemeClr val="tx1"/>
                </a:solidFill>
                <a:latin typeface="みんなの文字ゴTTp-R" panose="020B0500000000000000" pitchFamily="50" charset="-128"/>
                <a:ea typeface="みんなの文字ゴTTp-R" panose="020B0500000000000000" pitchFamily="50" charset="-128"/>
              </a:rPr>
              <a:t>　</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音が出ます。</a:t>
            </a:r>
            <a:endParaRPr lang="en-US" altLang="ja-JP" sz="8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800" b="1" dirty="0">
                <a:solidFill>
                  <a:schemeClr val="tx1"/>
                </a:solidFill>
                <a:latin typeface="みんなの文字ゴTTp-R" panose="020B0500000000000000" pitchFamily="50" charset="-128"/>
                <a:ea typeface="みんなの文字ゴTTp-R" panose="020B0500000000000000" pitchFamily="50" charset="-128"/>
              </a:rPr>
              <a:t>　</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ご注意ください。</a:t>
            </a:r>
            <a:endParaRPr lang="en-US" altLang="ja-JP" sz="800" b="1" dirty="0">
              <a:solidFill>
                <a:schemeClr val="tx1"/>
              </a:solidFill>
              <a:latin typeface="みんなの文字ゴTTp-R" panose="020B0500000000000000" pitchFamily="50" charset="-128"/>
              <a:ea typeface="みんなの文字ゴTTp-R" panose="020B0500000000000000" pitchFamily="50" charset="-128"/>
            </a:endParaRPr>
          </a:p>
        </p:txBody>
      </p:sp>
      <p:sp>
        <p:nvSpPr>
          <p:cNvPr id="41" name="角丸四角形 40"/>
          <p:cNvSpPr/>
          <p:nvPr/>
        </p:nvSpPr>
        <p:spPr>
          <a:xfrm>
            <a:off x="4590907" y="7756558"/>
            <a:ext cx="2815093" cy="5734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What</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 </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is</a:t>
            </a:r>
            <a:r>
              <a:rPr lang="ja-JP" altLang="en-US" sz="1000" b="1" dirty="0">
                <a:solidFill>
                  <a:schemeClr val="tx1"/>
                </a:solidFill>
                <a:latin typeface="みんなの文字ゴTTp-R" panose="020B0500000000000000" pitchFamily="50" charset="-128"/>
                <a:ea typeface="みんなの文字ゴTTp-R" panose="020B0500000000000000" pitchFamily="50" charset="-128"/>
              </a:rPr>
              <a:t> </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SDGs?</a:t>
            </a:r>
          </a:p>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（学生団体</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50cm.</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a:t>
            </a:r>
            <a:endParaRPr lang="en-US" altLang="ja-JP" sz="1000" b="1" dirty="0">
              <a:solidFill>
                <a:schemeClr val="tx1"/>
              </a:solidFill>
              <a:latin typeface="みんなの文字ゴTTp-R" panose="020B0500000000000000" pitchFamily="50" charset="-128"/>
              <a:ea typeface="みんなの文字ゴTTp-R" panose="020B0500000000000000" pitchFamily="50" charset="-128"/>
            </a:endParaRPr>
          </a:p>
          <a:p>
            <a:pPr>
              <a:defRPr/>
            </a:pP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a:t>
            </a:r>
            <a:r>
              <a:rPr lang="en-US" altLang="ja-JP" sz="800" b="1" dirty="0" smtClean="0">
                <a:solidFill>
                  <a:schemeClr val="tx1"/>
                </a:solidFill>
                <a:latin typeface="みんなの文字ゴTTp-R" panose="020B0500000000000000" pitchFamily="50" charset="-128"/>
                <a:ea typeface="みんなの文字ゴTTp-R" panose="020B0500000000000000" pitchFamily="50" charset="-128"/>
              </a:rPr>
              <a:t>YouTube</a:t>
            </a:r>
            <a:r>
              <a:rPr lang="ja-JP" altLang="en-US" sz="800" b="1" dirty="0">
                <a:solidFill>
                  <a:schemeClr val="tx1"/>
                </a:solidFill>
                <a:latin typeface="みんなの文字ゴTTp-R" panose="020B0500000000000000" pitchFamily="50" charset="-128"/>
                <a:ea typeface="みんなの文字ゴTTp-R" panose="020B0500000000000000" pitchFamily="50" charset="-128"/>
              </a:rPr>
              <a:t>のため</a:t>
            </a:r>
            <a:endParaRPr lang="en-US" altLang="ja-JP" sz="800" b="1" dirty="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800" b="1" dirty="0">
                <a:solidFill>
                  <a:schemeClr val="tx1"/>
                </a:solidFill>
                <a:latin typeface="みんなの文字ゴTTp-R" panose="020B0500000000000000" pitchFamily="50" charset="-128"/>
                <a:ea typeface="みんなの文字ゴTTp-R" panose="020B0500000000000000" pitchFamily="50" charset="-128"/>
              </a:rPr>
              <a:t>　音が</a:t>
            </a: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出ます。</a:t>
            </a:r>
            <a:endParaRPr lang="en-US" altLang="ja-JP" sz="800" b="1" dirty="0" smtClean="0">
              <a:solidFill>
                <a:schemeClr val="tx1"/>
              </a:solidFill>
              <a:latin typeface="みんなの文字ゴTTp-R" panose="020B0500000000000000" pitchFamily="50" charset="-128"/>
              <a:ea typeface="みんなの文字ゴTTp-R" panose="020B0500000000000000" pitchFamily="50" charset="-128"/>
            </a:endParaRPr>
          </a:p>
          <a:p>
            <a:pPr>
              <a:defRPr/>
            </a:pPr>
            <a:r>
              <a:rPr lang="ja-JP" altLang="en-US" sz="800" b="1" dirty="0" smtClean="0">
                <a:solidFill>
                  <a:schemeClr val="tx1"/>
                </a:solidFill>
                <a:latin typeface="みんなの文字ゴTTp-R" panose="020B0500000000000000" pitchFamily="50" charset="-128"/>
                <a:ea typeface="みんなの文字ゴTTp-R" panose="020B0500000000000000" pitchFamily="50" charset="-128"/>
              </a:rPr>
              <a:t>　ご注意</a:t>
            </a:r>
            <a:r>
              <a:rPr lang="ja-JP" altLang="en-US" sz="800" b="1" dirty="0">
                <a:solidFill>
                  <a:schemeClr val="tx1"/>
                </a:solidFill>
                <a:latin typeface="みんなの文字ゴTTp-R" panose="020B0500000000000000" pitchFamily="50" charset="-128"/>
                <a:ea typeface="みんなの文字ゴTTp-R" panose="020B0500000000000000" pitchFamily="50" charset="-128"/>
              </a:rPr>
              <a:t>ください。</a:t>
            </a:r>
            <a:endParaRPr lang="en-US" altLang="ja-JP" sz="800" b="1" dirty="0">
              <a:solidFill>
                <a:schemeClr val="tx1"/>
              </a:solidFill>
              <a:latin typeface="みんなの文字ゴTTp-R" panose="020B0500000000000000" pitchFamily="50" charset="-128"/>
              <a:ea typeface="みんなの文字ゴTTp-R" panose="020B0500000000000000" pitchFamily="50" charset="-128"/>
            </a:endParaRPr>
          </a:p>
        </p:txBody>
      </p:sp>
      <p:grpSp>
        <p:nvGrpSpPr>
          <p:cNvPr id="14" name="グループ化 13"/>
          <p:cNvGrpSpPr/>
          <p:nvPr/>
        </p:nvGrpSpPr>
        <p:grpSpPr>
          <a:xfrm>
            <a:off x="4223983" y="5636081"/>
            <a:ext cx="621213" cy="557536"/>
            <a:chOff x="4229608" y="5369328"/>
            <a:chExt cx="621213" cy="557536"/>
          </a:xfrm>
        </p:grpSpPr>
        <p:sp>
          <p:nvSpPr>
            <p:cNvPr id="17" name="円/楕円 16"/>
            <p:cNvSpPr/>
            <p:nvPr/>
          </p:nvSpPr>
          <p:spPr>
            <a:xfrm>
              <a:off x="4229608" y="5768794"/>
              <a:ext cx="148092" cy="1580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00309" y="5369328"/>
              <a:ext cx="350512" cy="342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5" name="直線コネクタ 24"/>
            <p:cNvCxnSpPr>
              <a:endCxn id="17" idx="5"/>
            </p:cNvCxnSpPr>
            <p:nvPr/>
          </p:nvCxnSpPr>
          <p:spPr>
            <a:xfrm flipH="1">
              <a:off x="4356012" y="5723114"/>
              <a:ext cx="380154" cy="1806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4246331" y="5392654"/>
              <a:ext cx="275057" cy="3938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角丸四角形 48"/>
          <p:cNvSpPr/>
          <p:nvPr/>
        </p:nvSpPr>
        <p:spPr>
          <a:xfrm>
            <a:off x="85987" y="7263124"/>
            <a:ext cx="2366492" cy="412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第</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2</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回ジャパン</a:t>
            </a:r>
            <a:r>
              <a:rPr lang="en-US" altLang="ja-JP" sz="1000" b="1" dirty="0">
                <a:solidFill>
                  <a:schemeClr val="tx1"/>
                </a:solidFill>
                <a:latin typeface="みんなの文字ゴTTp-R" panose="020B0500000000000000" pitchFamily="50" charset="-128"/>
                <a:ea typeface="みんなの文字ゴTTp-R" panose="020B0500000000000000" pitchFamily="50" charset="-128"/>
              </a:rPr>
              <a:t>SDGs</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アワード特別賞</a:t>
            </a:r>
            <a:endParaRPr lang="en-US" altLang="ja-JP" sz="1000" b="1" dirty="0">
              <a:solidFill>
                <a:schemeClr val="tx1"/>
              </a:solidFill>
              <a:latin typeface="みんなの文字ゴTTp-R" panose="020B0500000000000000" pitchFamily="50" charset="-128"/>
              <a:ea typeface="みんなの文字ゴTTp-R" panose="020B0500000000000000" pitchFamily="50" charset="-128"/>
            </a:endParaRPr>
          </a:p>
        </p:txBody>
      </p:sp>
      <p:sp>
        <p:nvSpPr>
          <p:cNvPr id="50" name="角丸四角形 49"/>
          <p:cNvSpPr/>
          <p:nvPr/>
        </p:nvSpPr>
        <p:spPr>
          <a:xfrm>
            <a:off x="2466094" y="7291580"/>
            <a:ext cx="2465486" cy="412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公式動画に「しんせい」さんが！</a:t>
            </a:r>
            <a:endParaRPr lang="en-US" altLang="ja-JP" sz="1000" b="1" dirty="0">
              <a:solidFill>
                <a:schemeClr val="tx1"/>
              </a:solidFill>
              <a:latin typeface="みんなの文字ゴTTp-R" panose="020B0500000000000000" pitchFamily="50" charset="-128"/>
              <a:ea typeface="みんなの文字ゴTTp-R" panose="020B0500000000000000" pitchFamily="50" charset="-128"/>
            </a:endParaRPr>
          </a:p>
        </p:txBody>
      </p:sp>
      <p:sp>
        <p:nvSpPr>
          <p:cNvPr id="51" name="角丸四角形 50"/>
          <p:cNvSpPr/>
          <p:nvPr/>
        </p:nvSpPr>
        <p:spPr>
          <a:xfrm>
            <a:off x="4593091" y="7297355"/>
            <a:ext cx="2465486" cy="412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高校生が作成した</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2</a:t>
            </a:r>
            <a:r>
              <a:rPr lang="ja-JP" altLang="en-US" sz="1000" b="1" dirty="0" smtClean="0">
                <a:solidFill>
                  <a:schemeClr val="tx1"/>
                </a:solidFill>
                <a:latin typeface="みんなの文字ゴTTp-R" panose="020B0500000000000000" pitchFamily="50" charset="-128"/>
                <a:ea typeface="みんなの文字ゴTTp-R" panose="020B0500000000000000" pitchFamily="50" charset="-128"/>
              </a:rPr>
              <a:t>分で分かる</a:t>
            </a:r>
            <a:r>
              <a:rPr lang="en-US" altLang="ja-JP" sz="1000" b="1" dirty="0" smtClean="0">
                <a:solidFill>
                  <a:schemeClr val="tx1"/>
                </a:solidFill>
                <a:latin typeface="みんなの文字ゴTTp-R" panose="020B0500000000000000" pitchFamily="50" charset="-128"/>
                <a:ea typeface="みんなの文字ゴTTp-R" panose="020B0500000000000000" pitchFamily="50" charset="-128"/>
              </a:rPr>
              <a:t>SDG</a:t>
            </a:r>
            <a:r>
              <a:rPr lang="en-US" altLang="ja-JP" sz="1000" b="1" dirty="0">
                <a:solidFill>
                  <a:schemeClr val="tx1"/>
                </a:solidFill>
                <a:latin typeface="みんなの文字ゴTTp-R" panose="020B0500000000000000" pitchFamily="50" charset="-128"/>
                <a:ea typeface="みんなの文字ゴTTp-R" panose="020B0500000000000000" pitchFamily="50" charset="-128"/>
              </a:rPr>
              <a:t>s</a:t>
            </a:r>
          </a:p>
        </p:txBody>
      </p:sp>
      <p:pic>
        <p:nvPicPr>
          <p:cNvPr id="45" name="図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859" y="504990"/>
            <a:ext cx="267067" cy="267067"/>
          </a:xfrm>
          <a:prstGeom prst="rect">
            <a:avLst/>
          </a:prstGeom>
        </p:spPr>
      </p:pic>
      <p:pic>
        <p:nvPicPr>
          <p:cNvPr id="46" name="図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19" y="3411331"/>
            <a:ext cx="267067" cy="267067"/>
          </a:xfrm>
          <a:prstGeom prst="rect">
            <a:avLst/>
          </a:prstGeom>
        </p:spPr>
      </p:pic>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859" y="2196990"/>
            <a:ext cx="267067" cy="267067"/>
          </a:xfrm>
          <a:prstGeom prst="rect">
            <a:avLst/>
          </a:prstGeom>
        </p:spPr>
      </p:pic>
      <p:pic>
        <p:nvPicPr>
          <p:cNvPr id="53" name="図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6913" y="4871245"/>
            <a:ext cx="267067" cy="267067"/>
          </a:xfrm>
          <a:prstGeom prst="rect">
            <a:avLst/>
          </a:prstGeom>
        </p:spPr>
      </p:pic>
      <p:sp>
        <p:nvSpPr>
          <p:cNvPr id="54" name="タイトル 1"/>
          <p:cNvSpPr txBox="1">
            <a:spLocks/>
          </p:cNvSpPr>
          <p:nvPr/>
        </p:nvSpPr>
        <p:spPr>
          <a:xfrm>
            <a:off x="-298" y="9392181"/>
            <a:ext cx="3893176" cy="518632"/>
          </a:xfrm>
          <a:prstGeom prst="rect">
            <a:avLst/>
          </a:prstGeom>
          <a:noFill/>
          <a:ln>
            <a:noFill/>
            <a:miter lim="800000"/>
            <a:headEnd/>
            <a:tailEnd/>
          </a:ln>
        </p:spPr>
        <p:txBody>
          <a:bodyPr vert="horz" lIns="72000" tIns="45720" rIns="72000" bIns="45720" rtlCol="0" anchor="t">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00" b="1" dirty="0" smtClean="0">
                <a:solidFill>
                  <a:schemeClr val="bg1"/>
                </a:solidFill>
                <a:latin typeface="みんなの文字ゴTTh-R" panose="020B0500000000000000" pitchFamily="50" charset="-128"/>
                <a:ea typeface="みんなの文字ゴTTh-R" panose="020B0500000000000000" pitchFamily="50" charset="-128"/>
              </a:rPr>
              <a:t>発行：郡山市 政策</a:t>
            </a:r>
            <a:r>
              <a:rPr lang="ja-JP" altLang="en-US" sz="1400" b="1" dirty="0">
                <a:solidFill>
                  <a:schemeClr val="bg1"/>
                </a:solidFill>
                <a:latin typeface="みんなの文字ゴTTh-R" panose="020B0500000000000000" pitchFamily="50" charset="-128"/>
                <a:ea typeface="みんなの文字ゴTTh-R" panose="020B0500000000000000" pitchFamily="50" charset="-128"/>
              </a:rPr>
              <a:t>開発課　</a:t>
            </a:r>
            <a:r>
              <a:rPr lang="en-US" altLang="ja-JP" sz="1400" b="1" dirty="0">
                <a:solidFill>
                  <a:schemeClr val="bg1"/>
                </a:solidFill>
                <a:latin typeface="みんなの文字ゴTTh-R" panose="020B0500000000000000" pitchFamily="50" charset="-128"/>
                <a:ea typeface="みんなの文字ゴTTh-R" panose="020B0500000000000000" pitchFamily="50" charset="-128"/>
              </a:rPr>
              <a:t>Tel</a:t>
            </a:r>
            <a:r>
              <a:rPr lang="ja-JP" altLang="en-US" sz="1400" b="1" dirty="0" smtClean="0">
                <a:solidFill>
                  <a:schemeClr val="bg1"/>
                </a:solidFill>
                <a:latin typeface="みんなの文字ゴTTh-R" panose="020B0500000000000000" pitchFamily="50" charset="-128"/>
                <a:ea typeface="みんなの文字ゴTTh-R" panose="020B0500000000000000" pitchFamily="50" charset="-128"/>
              </a:rPr>
              <a:t>：</a:t>
            </a:r>
            <a:r>
              <a:rPr lang="en-US" altLang="ja-JP" sz="1400" b="1" dirty="0">
                <a:solidFill>
                  <a:schemeClr val="bg1"/>
                </a:solidFill>
                <a:latin typeface="みんなの文字ゴTTh-R" panose="020B0500000000000000" pitchFamily="50" charset="-128"/>
                <a:ea typeface="みんなの文字ゴTTh-R" panose="020B0500000000000000" pitchFamily="50" charset="-128"/>
              </a:rPr>
              <a:t>024-924-2021</a:t>
            </a:r>
            <a:endParaRPr lang="en-US" altLang="ja-JP" sz="1400" b="1" dirty="0" smtClean="0">
              <a:solidFill>
                <a:schemeClr val="bg1"/>
              </a:solidFill>
              <a:latin typeface="みんなの文字ゴTTh-R" panose="020B0500000000000000" pitchFamily="50" charset="-128"/>
              <a:ea typeface="みんなの文字ゴTTh-R" panose="020B0500000000000000" pitchFamily="50" charset="-128"/>
            </a:endParaRPr>
          </a:p>
          <a:p>
            <a:pPr algn="l"/>
            <a:r>
              <a:rPr lang="en-US" altLang="ja-JP" sz="1400" b="1" dirty="0" smtClean="0">
                <a:solidFill>
                  <a:schemeClr val="bg1"/>
                </a:solidFill>
                <a:latin typeface="みんなの文字ゴTTh-R" panose="020B0500000000000000" pitchFamily="50" charset="-128"/>
                <a:ea typeface="みんなの文字ゴTTh-R" panose="020B0500000000000000" pitchFamily="50" charset="-128"/>
              </a:rPr>
              <a:t>Mail</a:t>
            </a:r>
            <a:r>
              <a:rPr lang="ja-JP" altLang="en-US" sz="1400" b="1" dirty="0" smtClean="0">
                <a:solidFill>
                  <a:schemeClr val="bg1"/>
                </a:solidFill>
                <a:latin typeface="みんなの文字ゴTTh-R" panose="020B0500000000000000" pitchFamily="50" charset="-128"/>
                <a:ea typeface="みんなの文字ゴTTh-R" panose="020B0500000000000000" pitchFamily="50" charset="-128"/>
              </a:rPr>
              <a:t>：</a:t>
            </a:r>
            <a:r>
              <a:rPr lang="en-US" altLang="ja-JP" sz="1400" b="1" dirty="0" smtClean="0">
                <a:solidFill>
                  <a:schemeClr val="bg1"/>
                </a:solidFill>
                <a:latin typeface="みんなの文字ゴTTh-R" panose="020B0500000000000000" pitchFamily="50" charset="-128"/>
                <a:ea typeface="みんなの文字ゴTTh-R" panose="020B0500000000000000" pitchFamily="50" charset="-128"/>
              </a:rPr>
              <a:t>seisaku-kaihatsu@city.Koriyama.lg.jp</a:t>
            </a:r>
            <a:endParaRPr lang="ja-JP" altLang="en-US" sz="1400" b="1" dirty="0">
              <a:solidFill>
                <a:schemeClr val="bg1"/>
              </a:solidFill>
              <a:latin typeface="みんなの文字ゴTTh-R" panose="020B0500000000000000" pitchFamily="50" charset="-128"/>
              <a:ea typeface="みんなの文字ゴTTh-R" panose="020B0500000000000000" pitchFamily="50" charset="-128"/>
            </a:endParaRPr>
          </a:p>
        </p:txBody>
      </p:sp>
      <p:pic>
        <p:nvPicPr>
          <p:cNvPr id="55" name="図 54"/>
          <p:cNvPicPr>
            <a:picLocks noChangeAspect="1"/>
          </p:cNvPicPr>
          <p:nvPr/>
        </p:nvPicPr>
        <p:blipFill rotWithShape="1">
          <a:blip r:embed="rId14" cstate="print">
            <a:extLst>
              <a:ext uri="{28A0092B-C50C-407E-A947-70E740481C1C}">
                <a14:useLocalDpi xmlns:a14="http://schemas.microsoft.com/office/drawing/2010/main" val="0"/>
              </a:ext>
            </a:extLst>
          </a:blip>
          <a:srcRect b="36559"/>
          <a:stretch/>
        </p:blipFill>
        <p:spPr>
          <a:xfrm>
            <a:off x="4772612" y="9422513"/>
            <a:ext cx="723017" cy="452812"/>
          </a:xfrm>
          <a:prstGeom prst="rect">
            <a:avLst/>
          </a:prstGeom>
        </p:spPr>
      </p:pic>
      <p:pic>
        <p:nvPicPr>
          <p:cNvPr id="26" name="図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55324" y="9366135"/>
            <a:ext cx="628727" cy="538909"/>
          </a:xfrm>
          <a:prstGeom prst="rect">
            <a:avLst/>
          </a:prstGeom>
        </p:spPr>
      </p:pic>
      <p:pic>
        <p:nvPicPr>
          <p:cNvPr id="35" name="図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58386" y="9355489"/>
            <a:ext cx="496938" cy="549555"/>
          </a:xfrm>
          <a:prstGeom prst="rect">
            <a:avLst/>
          </a:prstGeom>
        </p:spPr>
      </p:pic>
      <p:sp>
        <p:nvSpPr>
          <p:cNvPr id="10" name="テキスト ボックス 9"/>
          <p:cNvSpPr txBox="1"/>
          <p:nvPr/>
        </p:nvSpPr>
        <p:spPr>
          <a:xfrm>
            <a:off x="95422" y="8581850"/>
            <a:ext cx="2252542" cy="200055"/>
          </a:xfrm>
          <a:prstGeom prst="rect">
            <a:avLst/>
          </a:prstGeom>
          <a:noFill/>
        </p:spPr>
        <p:txBody>
          <a:bodyPr wrap="square" rtlCol="0">
            <a:spAutoFit/>
          </a:bodyPr>
          <a:lstStyle/>
          <a:p>
            <a:r>
              <a:rPr lang="en-US" altLang="ja-JP" sz="700" dirty="0">
                <a:hlinkClick r:id="rId17"/>
              </a:rPr>
              <a:t>https://www.fujitv.co.jp/futurerunners/archive.html</a:t>
            </a:r>
            <a:endParaRPr kumimoji="1" lang="ja-JP" altLang="en-US" sz="700" dirty="0"/>
          </a:p>
        </p:txBody>
      </p:sp>
      <p:sp>
        <p:nvSpPr>
          <p:cNvPr id="56" name="テキスト ボックス 55"/>
          <p:cNvSpPr txBox="1"/>
          <p:nvPr/>
        </p:nvSpPr>
        <p:spPr>
          <a:xfrm>
            <a:off x="2495325" y="8578262"/>
            <a:ext cx="1838965" cy="246221"/>
          </a:xfrm>
          <a:prstGeom prst="rect">
            <a:avLst/>
          </a:prstGeom>
          <a:noFill/>
        </p:spPr>
        <p:txBody>
          <a:bodyPr wrap="none" rtlCol="0">
            <a:spAutoFit/>
          </a:bodyPr>
          <a:lstStyle/>
          <a:p>
            <a:r>
              <a:rPr lang="en-US" altLang="ja-JP" sz="1000" dirty="0">
                <a:hlinkClick r:id="rId18"/>
              </a:rPr>
              <a:t>https://youtu.be/WXpZ-b4Qskg</a:t>
            </a:r>
            <a:endParaRPr kumimoji="1" lang="ja-JP" altLang="en-US" sz="1000" dirty="0"/>
          </a:p>
        </p:txBody>
      </p:sp>
      <p:sp>
        <p:nvSpPr>
          <p:cNvPr id="57" name="テキスト ボックス 56"/>
          <p:cNvSpPr txBox="1"/>
          <p:nvPr/>
        </p:nvSpPr>
        <p:spPr>
          <a:xfrm>
            <a:off x="4790370" y="8582805"/>
            <a:ext cx="1845377" cy="246221"/>
          </a:xfrm>
          <a:prstGeom prst="rect">
            <a:avLst/>
          </a:prstGeom>
          <a:noFill/>
        </p:spPr>
        <p:txBody>
          <a:bodyPr wrap="none" rtlCol="0">
            <a:spAutoFit/>
          </a:bodyPr>
          <a:lstStyle/>
          <a:p>
            <a:r>
              <a:rPr lang="en-US" altLang="ja-JP" sz="1000" dirty="0">
                <a:hlinkClick r:id="rId19"/>
              </a:rPr>
              <a:t>https://youtu.be/QyDqENGI6g0</a:t>
            </a:r>
            <a:endParaRPr kumimoji="1" lang="ja-JP" altLang="en-US" sz="1000" dirty="0"/>
          </a:p>
        </p:txBody>
      </p:sp>
      <p:pic>
        <p:nvPicPr>
          <p:cNvPr id="22" name="図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00440" y="9401798"/>
            <a:ext cx="494244" cy="494241"/>
          </a:xfrm>
          <a:prstGeom prst="rect">
            <a:avLst/>
          </a:prstGeom>
        </p:spPr>
      </p:pic>
      <p:sp>
        <p:nvSpPr>
          <p:cNvPr id="58" name="角丸四角形 57"/>
          <p:cNvSpPr/>
          <p:nvPr/>
        </p:nvSpPr>
        <p:spPr>
          <a:xfrm>
            <a:off x="3774152" y="9280941"/>
            <a:ext cx="946820" cy="91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600" dirty="0" smtClean="0">
                <a:solidFill>
                  <a:schemeClr val="bg1"/>
                </a:solidFill>
                <a:latin typeface="みんなの文字ゴTTp-R" panose="020B0500000000000000" pitchFamily="50" charset="-128"/>
                <a:ea typeface="みんなの文字ゴTTp-R" panose="020B0500000000000000" pitchFamily="50" charset="-128"/>
              </a:rPr>
              <a:t>郡山市ウェブサイト</a:t>
            </a:r>
            <a:endParaRPr lang="en-US" altLang="ja-JP" sz="600" dirty="0">
              <a:solidFill>
                <a:schemeClr val="bg1"/>
              </a:solidFill>
              <a:latin typeface="みんなの文字ゴTTp-R" panose="020B0500000000000000" pitchFamily="50" charset="-128"/>
              <a:ea typeface="みんなの文字ゴTTp-R" panose="020B0500000000000000" pitchFamily="50" charset="-128"/>
            </a:endParaRPr>
          </a:p>
        </p:txBody>
      </p:sp>
      <p:sp>
        <p:nvSpPr>
          <p:cNvPr id="23" name="角丸四角形 22"/>
          <p:cNvSpPr/>
          <p:nvPr/>
        </p:nvSpPr>
        <p:spPr>
          <a:xfrm>
            <a:off x="64665" y="7238677"/>
            <a:ext cx="2317756" cy="1672428"/>
          </a:xfrm>
          <a:prstGeom prst="roundRect">
            <a:avLst>
              <a:gd name="adj" fmla="val 33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2397084" y="7251132"/>
            <a:ext cx="2171772" cy="1672428"/>
          </a:xfrm>
          <a:prstGeom prst="roundRect">
            <a:avLst>
              <a:gd name="adj" fmla="val 33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4629466" y="7265981"/>
            <a:ext cx="2187943" cy="1672428"/>
          </a:xfrm>
          <a:prstGeom prst="roundRect">
            <a:avLst>
              <a:gd name="adj" fmla="val 33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99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3250</TotalTime>
  <Words>1231</Words>
  <Application>Microsoft Office PowerPoint</Application>
  <PresentationFormat>A4 210 x 297 mm</PresentationFormat>
  <Paragraphs>186</Paragraphs>
  <Slides>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HGP創英角ｺﾞｼｯｸUB</vt:lpstr>
      <vt:lpstr>HGS創英角ｺﾞｼｯｸUB</vt:lpstr>
      <vt:lpstr>ＭＳ Ｐゴシック</vt:lpstr>
      <vt:lpstr>みんなの文字ゴTTh-R</vt:lpstr>
      <vt:lpstr>みんなの文字ゴTTp-R</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郡山市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163804</dc:creator>
  <cp:lastModifiedBy>163767</cp:lastModifiedBy>
  <cp:revision>348</cp:revision>
  <cp:lastPrinted>2019-03-04T06:34:30Z</cp:lastPrinted>
  <dcterms:created xsi:type="dcterms:W3CDTF">2018-06-12T08:15:46Z</dcterms:created>
  <dcterms:modified xsi:type="dcterms:W3CDTF">2019-08-16T00:07:38Z</dcterms:modified>
</cp:coreProperties>
</file>