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6"/>
  </p:notesMasterIdLst>
  <p:sldIdLst>
    <p:sldId id="305" r:id="rId2"/>
    <p:sldId id="299" r:id="rId3"/>
    <p:sldId id="300" r:id="rId4"/>
    <p:sldId id="306" r:id="rId5"/>
  </p:sldIdLst>
  <p:sldSz cx="12801600" cy="9601200" type="A3"/>
  <p:notesSz cx="6735763" cy="9866313"/>
  <p:defaultTextStyle>
    <a:defPPr>
      <a:defRPr lang="ja-JP"/>
    </a:defPPr>
    <a:lvl1pPr marL="0" algn="l" defTabSz="1075334" rtl="0" eaLnBrk="1" latinLnBrk="0" hangingPunct="1">
      <a:defRPr kumimoji="1" sz="2117" kern="1200">
        <a:solidFill>
          <a:schemeClr val="tx1"/>
        </a:solidFill>
        <a:latin typeface="+mn-lt"/>
        <a:ea typeface="+mn-ea"/>
        <a:cs typeface="+mn-cs"/>
      </a:defRPr>
    </a:lvl1pPr>
    <a:lvl2pPr marL="537667" algn="l" defTabSz="1075334" rtl="0" eaLnBrk="1" latinLnBrk="0" hangingPunct="1">
      <a:defRPr kumimoji="1" sz="2117" kern="1200">
        <a:solidFill>
          <a:schemeClr val="tx1"/>
        </a:solidFill>
        <a:latin typeface="+mn-lt"/>
        <a:ea typeface="+mn-ea"/>
        <a:cs typeface="+mn-cs"/>
      </a:defRPr>
    </a:lvl2pPr>
    <a:lvl3pPr marL="1075334" algn="l" defTabSz="1075334" rtl="0" eaLnBrk="1" latinLnBrk="0" hangingPunct="1">
      <a:defRPr kumimoji="1" sz="2117" kern="1200">
        <a:solidFill>
          <a:schemeClr val="tx1"/>
        </a:solidFill>
        <a:latin typeface="+mn-lt"/>
        <a:ea typeface="+mn-ea"/>
        <a:cs typeface="+mn-cs"/>
      </a:defRPr>
    </a:lvl3pPr>
    <a:lvl4pPr marL="1613002" algn="l" defTabSz="1075334" rtl="0" eaLnBrk="1" latinLnBrk="0" hangingPunct="1">
      <a:defRPr kumimoji="1" sz="2117" kern="1200">
        <a:solidFill>
          <a:schemeClr val="tx1"/>
        </a:solidFill>
        <a:latin typeface="+mn-lt"/>
        <a:ea typeface="+mn-ea"/>
        <a:cs typeface="+mn-cs"/>
      </a:defRPr>
    </a:lvl4pPr>
    <a:lvl5pPr marL="2150669" algn="l" defTabSz="1075334" rtl="0" eaLnBrk="1" latinLnBrk="0" hangingPunct="1">
      <a:defRPr kumimoji="1" sz="2117" kern="1200">
        <a:solidFill>
          <a:schemeClr val="tx1"/>
        </a:solidFill>
        <a:latin typeface="+mn-lt"/>
        <a:ea typeface="+mn-ea"/>
        <a:cs typeface="+mn-cs"/>
      </a:defRPr>
    </a:lvl5pPr>
    <a:lvl6pPr marL="2688336" algn="l" defTabSz="1075334" rtl="0" eaLnBrk="1" latinLnBrk="0" hangingPunct="1">
      <a:defRPr kumimoji="1" sz="2117" kern="1200">
        <a:solidFill>
          <a:schemeClr val="tx1"/>
        </a:solidFill>
        <a:latin typeface="+mn-lt"/>
        <a:ea typeface="+mn-ea"/>
        <a:cs typeface="+mn-cs"/>
      </a:defRPr>
    </a:lvl6pPr>
    <a:lvl7pPr marL="3226003" algn="l" defTabSz="1075334" rtl="0" eaLnBrk="1" latinLnBrk="0" hangingPunct="1">
      <a:defRPr kumimoji="1" sz="2117" kern="1200">
        <a:solidFill>
          <a:schemeClr val="tx1"/>
        </a:solidFill>
        <a:latin typeface="+mn-lt"/>
        <a:ea typeface="+mn-ea"/>
        <a:cs typeface="+mn-cs"/>
      </a:defRPr>
    </a:lvl7pPr>
    <a:lvl8pPr marL="3763670" algn="l" defTabSz="1075334" rtl="0" eaLnBrk="1" latinLnBrk="0" hangingPunct="1">
      <a:defRPr kumimoji="1" sz="2117" kern="1200">
        <a:solidFill>
          <a:schemeClr val="tx1"/>
        </a:solidFill>
        <a:latin typeface="+mn-lt"/>
        <a:ea typeface="+mn-ea"/>
        <a:cs typeface="+mn-cs"/>
      </a:defRPr>
    </a:lvl8pPr>
    <a:lvl9pPr marL="4301338" algn="l" defTabSz="1075334" rtl="0" eaLnBrk="1" latinLnBrk="0" hangingPunct="1">
      <a:defRPr kumimoji="1"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FFF5D9"/>
    <a:srgbClr val="EFF6FB"/>
    <a:srgbClr val="E0EDF8"/>
    <a:srgbClr val="FFFFD9"/>
    <a:srgbClr val="FFFFFF"/>
    <a:srgbClr val="FFFFEB"/>
    <a:srgbClr val="FFFFCC"/>
    <a:srgbClr val="FFFFB3"/>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5383" autoAdjust="0"/>
  </p:normalViewPr>
  <p:slideViewPr>
    <p:cSldViewPr snapToGrid="0" showGuides="1">
      <p:cViewPr varScale="1">
        <p:scale>
          <a:sx n="84" d="100"/>
          <a:sy n="84" d="100"/>
        </p:scale>
        <p:origin x="1644" y="84"/>
      </p:cViewPr>
      <p:guideLst>
        <p:guide orient="horz" pos="3024"/>
        <p:guide pos="40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19413" cy="495300"/>
          </a:xfrm>
          <a:prstGeom prst="rect">
            <a:avLst/>
          </a:prstGeom>
        </p:spPr>
        <p:txBody>
          <a:bodyPr vert="horz" lIns="91336" tIns="45669" rIns="91336" bIns="4566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336" tIns="45669" rIns="91336" bIns="45669" rtlCol="0"/>
          <a:lstStyle>
            <a:lvl1pPr algn="r">
              <a:defRPr sz="1200"/>
            </a:lvl1pPr>
          </a:lstStyle>
          <a:p>
            <a:fld id="{CA206A43-1CCC-4780-AF13-431FB398029B}" type="datetimeFigureOut">
              <a:rPr kumimoji="1" lang="ja-JP" altLang="en-US" smtClean="0"/>
              <a:t>2019/8/16</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336" tIns="45669" rIns="91336" bIns="45669" rtlCol="0" anchor="ctr"/>
          <a:lstStyle/>
          <a:p>
            <a:endParaRPr lang="ja-JP" altLang="en-US"/>
          </a:p>
        </p:txBody>
      </p:sp>
      <p:sp>
        <p:nvSpPr>
          <p:cNvPr id="5" name="ノート プレースホルダー 4"/>
          <p:cNvSpPr>
            <a:spLocks noGrp="1"/>
          </p:cNvSpPr>
          <p:nvPr>
            <p:ph type="body" sz="quarter" idx="3"/>
          </p:nvPr>
        </p:nvSpPr>
        <p:spPr>
          <a:xfrm>
            <a:off x="673107" y="4748213"/>
            <a:ext cx="5389563" cy="3884612"/>
          </a:xfrm>
          <a:prstGeom prst="rect">
            <a:avLst/>
          </a:prstGeom>
        </p:spPr>
        <p:txBody>
          <a:bodyPr vert="horz" lIns="91336" tIns="45669" rIns="91336" bIns="4566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371014"/>
            <a:ext cx="2919413" cy="495300"/>
          </a:xfrm>
          <a:prstGeom prst="rect">
            <a:avLst/>
          </a:prstGeom>
        </p:spPr>
        <p:txBody>
          <a:bodyPr vert="horz" lIns="91336" tIns="45669" rIns="91336" bIns="456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336" tIns="45669" rIns="91336" bIns="45669" rtlCol="0" anchor="b"/>
          <a:lstStyle>
            <a:lvl1pPr algn="r">
              <a:defRPr sz="1200"/>
            </a:lvl1pPr>
          </a:lstStyle>
          <a:p>
            <a:fld id="{87F19CC2-3E59-410B-8672-FAB42606016A}" type="slidenum">
              <a:rPr kumimoji="1" lang="ja-JP" altLang="en-US" smtClean="0"/>
              <a:t>‹#›</a:t>
            </a:fld>
            <a:endParaRPr kumimoji="1" lang="ja-JP" altLang="en-US"/>
          </a:p>
        </p:txBody>
      </p:sp>
    </p:spTree>
    <p:extLst>
      <p:ext uri="{BB962C8B-B14F-4D97-AF65-F5344CB8AC3E}">
        <p14:creationId xmlns:p14="http://schemas.microsoft.com/office/powerpoint/2010/main" val="2997822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7F19CC2-3E59-410B-8672-FAB42606016A}" type="slidenum">
              <a:rPr kumimoji="1" lang="ja-JP" altLang="en-US" smtClean="0"/>
              <a:t>0</a:t>
            </a:fld>
            <a:endParaRPr kumimoji="1" lang="ja-JP" altLang="en-US"/>
          </a:p>
        </p:txBody>
      </p:sp>
    </p:spTree>
    <p:extLst>
      <p:ext uri="{BB962C8B-B14F-4D97-AF65-F5344CB8AC3E}">
        <p14:creationId xmlns:p14="http://schemas.microsoft.com/office/powerpoint/2010/main" val="12114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19CC2-3E59-410B-8672-FAB42606016A}" type="slidenum">
              <a:rPr kumimoji="1" lang="ja-JP" altLang="en-US" smtClean="0"/>
              <a:t>1</a:t>
            </a:fld>
            <a:endParaRPr kumimoji="1" lang="ja-JP" altLang="en-US"/>
          </a:p>
        </p:txBody>
      </p:sp>
    </p:spTree>
    <p:extLst>
      <p:ext uri="{BB962C8B-B14F-4D97-AF65-F5344CB8AC3E}">
        <p14:creationId xmlns:p14="http://schemas.microsoft.com/office/powerpoint/2010/main" val="198606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19CC2-3E59-410B-8672-FAB42606016A}" type="slidenum">
              <a:rPr kumimoji="1" lang="ja-JP" altLang="en-US" smtClean="0"/>
              <a:t>2</a:t>
            </a:fld>
            <a:endParaRPr kumimoji="1" lang="ja-JP" altLang="en-US"/>
          </a:p>
        </p:txBody>
      </p:sp>
    </p:spTree>
    <p:extLst>
      <p:ext uri="{BB962C8B-B14F-4D97-AF65-F5344CB8AC3E}">
        <p14:creationId xmlns:p14="http://schemas.microsoft.com/office/powerpoint/2010/main" val="205222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19CC2-3E59-410B-8672-FAB42606016A}" type="slidenum">
              <a:rPr kumimoji="1" lang="ja-JP" altLang="en-US" smtClean="0"/>
              <a:t>3</a:t>
            </a:fld>
            <a:endParaRPr kumimoji="1" lang="ja-JP" altLang="en-US"/>
          </a:p>
        </p:txBody>
      </p:sp>
    </p:spTree>
    <p:extLst>
      <p:ext uri="{BB962C8B-B14F-4D97-AF65-F5344CB8AC3E}">
        <p14:creationId xmlns:p14="http://schemas.microsoft.com/office/powerpoint/2010/main" val="277557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70203590-97BF-4165-B268-F4EC00D244B8}" type="datetime1">
              <a:rPr kumimoji="1" lang="ja-JP" altLang="en-US" smtClean="0"/>
              <a:t>2019/8/16</a:t>
            </a:fld>
            <a:endParaRPr kumimoji="1" lang="ja-JP" altLang="en-US"/>
          </a:p>
        </p:txBody>
      </p:sp>
      <p:sp>
        <p:nvSpPr>
          <p:cNvPr id="6" name="Slide Number Placeholder 5"/>
          <p:cNvSpPr>
            <a:spLocks noGrp="1"/>
          </p:cNvSpPr>
          <p:nvPr>
            <p:ph type="sldNum" sz="quarter" idx="12"/>
          </p:nvPr>
        </p:nvSpPr>
        <p:spPr>
          <a:xfrm>
            <a:off x="3961130" y="9112571"/>
            <a:ext cx="2880360" cy="511175"/>
          </a:xfrm>
        </p:spPr>
        <p:txBody>
          <a:bodyPr/>
          <a:lstStyle>
            <a:lvl1pPr>
              <a:defRPr sz="3600" b="1">
                <a:latin typeface="メイリオ" panose="020B0604030504040204" pitchFamily="50" charset="-128"/>
                <a:ea typeface="メイリオ" panose="020B0604030504040204" pitchFamily="50" charset="-128"/>
              </a:defRPr>
            </a:lvl1pPr>
          </a:lstStyle>
          <a:p>
            <a:fld id="{47D1E26E-5E11-46C0-9FDF-253DA5BDD3CD}" type="slidenum">
              <a:rPr lang="ja-JP" altLang="en-US" smtClean="0"/>
              <a:pPr/>
              <a:t>‹#›</a:t>
            </a:fld>
            <a:endParaRPr lang="ja-JP" altLang="en-US" dirty="0"/>
          </a:p>
        </p:txBody>
      </p:sp>
    </p:spTree>
    <p:extLst>
      <p:ext uri="{BB962C8B-B14F-4D97-AF65-F5344CB8AC3E}">
        <p14:creationId xmlns:p14="http://schemas.microsoft.com/office/powerpoint/2010/main" val="3488226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F678FD-0FDC-4697-8247-E2719B1A4729}" type="datetime1">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28180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78A716-FBD3-467D-AC97-25C16D251ACA}" type="datetime1">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118861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日付プレースホルダー 6"/>
          <p:cNvSpPr>
            <a:spLocks noGrp="1"/>
          </p:cNvSpPr>
          <p:nvPr>
            <p:ph type="dt" sz="half" idx="10"/>
          </p:nvPr>
        </p:nvSpPr>
        <p:spPr/>
        <p:txBody>
          <a:bodyPr/>
          <a:lstStyle/>
          <a:p>
            <a:fld id="{C3F7DF48-E68B-4705-9781-41027CF71E52}" type="datetime1">
              <a:rPr kumimoji="1" lang="ja-JP" altLang="en-US" smtClean="0"/>
              <a:t>2019/8/16</a:t>
            </a:fld>
            <a:endParaRPr kumimoji="1" lang="ja-JP" altLang="en-US"/>
          </a:p>
        </p:txBody>
      </p:sp>
      <p:sp>
        <p:nvSpPr>
          <p:cNvPr id="8" name="フッター プレースホルダー 7"/>
          <p:cNvSpPr>
            <a:spLocks noGrp="1"/>
          </p:cNvSpPr>
          <p:nvPr>
            <p:ph type="ftr" sz="quarter" idx="11"/>
          </p:nvPr>
        </p:nvSpPr>
        <p:spPr>
          <a:xfrm>
            <a:off x="7641590" y="8898892"/>
            <a:ext cx="4320540" cy="511175"/>
          </a:xfrm>
        </p:spPr>
        <p:txBody>
          <a:bodyPr/>
          <a:lstStyle/>
          <a:p>
            <a:endParaRPr kumimoji="1" lang="ja-JP" altLang="en-US" dirty="0"/>
          </a:p>
        </p:txBody>
      </p:sp>
      <p:sp>
        <p:nvSpPr>
          <p:cNvPr id="9" name="スライド番号プレースホルダー 8"/>
          <p:cNvSpPr>
            <a:spLocks noGrp="1"/>
          </p:cNvSpPr>
          <p:nvPr>
            <p:ph type="sldNum" sz="quarter" idx="12"/>
          </p:nvPr>
        </p:nvSpPr>
        <p:spPr>
          <a:xfrm>
            <a:off x="3900170" y="9090025"/>
            <a:ext cx="2880360" cy="511175"/>
          </a:xfrm>
        </p:spPr>
        <p:txBody>
          <a:bodyPr/>
          <a:lstStyle>
            <a:lvl1pPr>
              <a:defRPr sz="2800" b="1">
                <a:latin typeface="メイリオ" panose="020B0604030504040204" pitchFamily="50" charset="-128"/>
                <a:ea typeface="メイリオ" panose="020B0604030504040204" pitchFamily="50" charset="-128"/>
              </a:defRPr>
            </a:lvl1pPr>
          </a:lstStyle>
          <a:p>
            <a:fld id="{47D1E26E-5E11-46C0-9FDF-253DA5BDD3CD}" type="slidenum">
              <a:rPr lang="ja-JP" altLang="en-US" smtClean="0"/>
              <a:pPr/>
              <a:t>‹#›</a:t>
            </a:fld>
            <a:endParaRPr lang="ja-JP" altLang="en-US"/>
          </a:p>
        </p:txBody>
      </p:sp>
    </p:spTree>
    <p:extLst>
      <p:ext uri="{BB962C8B-B14F-4D97-AF65-F5344CB8AC3E}">
        <p14:creationId xmlns:p14="http://schemas.microsoft.com/office/powerpoint/2010/main" val="27655278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BF766FC-7A81-4FCA-8F1F-911DA48EBADA}" type="datetime1">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2221583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9BBBE0A-7EA1-4699-ACBA-337B9F66553F}" type="datetime1">
              <a:rPr kumimoji="1" lang="ja-JP" altLang="en-US" smtClean="0"/>
              <a:t>2019/8/16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2169845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F31115C-77C8-4060-9728-610AA2748319}" type="datetime1">
              <a:rPr kumimoji="1" lang="ja-JP" altLang="en-US" smtClean="0"/>
              <a:t>2019/8/16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3717283" y="9154479"/>
            <a:ext cx="2880360" cy="511175"/>
          </a:xfrm>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321312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B0CE18-CC20-4047-9849-105F2F194EEA}" type="datetime1">
              <a:rPr kumimoji="1" lang="ja-JP" altLang="en-US" smtClean="0"/>
              <a:t>2019/8/16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211428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A8230-84AA-41F3-8CD7-381812FD9B43}" type="datetime1">
              <a:rPr kumimoji="1" lang="ja-JP" altLang="en-US" smtClean="0"/>
              <a:t>2019/8/16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3904848" y="9150036"/>
            <a:ext cx="2880360" cy="511175"/>
          </a:xfrm>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410197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ED19D63-9E8F-44C0-B5ED-D293BA74191E}" type="datetime1">
              <a:rPr kumimoji="1" lang="ja-JP" altLang="en-US" smtClean="0"/>
              <a:t>2019/8/16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51472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6B3E0A-7A4B-431C-9EA3-0979B71BE076}" type="datetime1">
              <a:rPr kumimoji="1" lang="ja-JP" altLang="en-US" smtClean="0"/>
              <a:t>2019/8/16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D1E26E-5E11-46C0-9FDF-253DA5BDD3CD}" type="slidenum">
              <a:rPr kumimoji="1" lang="ja-JP" altLang="en-US" smtClean="0"/>
              <a:t>‹#›</a:t>
            </a:fld>
            <a:endParaRPr kumimoji="1" lang="ja-JP" altLang="en-US"/>
          </a:p>
        </p:txBody>
      </p:sp>
    </p:spTree>
    <p:extLst>
      <p:ext uri="{BB962C8B-B14F-4D97-AF65-F5344CB8AC3E}">
        <p14:creationId xmlns:p14="http://schemas.microsoft.com/office/powerpoint/2010/main" val="40925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01B74E6-2A85-4E67-906C-95C3AAE48B5A}" type="datetime1">
              <a:rPr kumimoji="1" lang="ja-JP" altLang="en-US" smtClean="0"/>
              <a:t>2019/8/16</a:t>
            </a:fld>
            <a:endParaRPr kumimoji="1" lang="ja-JP" altLang="en-US"/>
          </a:p>
        </p:txBody>
      </p:sp>
      <p:sp>
        <p:nvSpPr>
          <p:cNvPr id="5" name="Footer Placeholder 4"/>
          <p:cNvSpPr>
            <a:spLocks noGrp="1"/>
          </p:cNvSpPr>
          <p:nvPr>
            <p:ph type="ftr" sz="quarter" idx="3"/>
          </p:nvPr>
        </p:nvSpPr>
        <p:spPr>
          <a:xfrm>
            <a:off x="74663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3760470" y="9150036"/>
            <a:ext cx="2880360" cy="511175"/>
          </a:xfrm>
          <a:prstGeom prst="rect">
            <a:avLst/>
          </a:prstGeom>
        </p:spPr>
        <p:txBody>
          <a:bodyPr vert="horz" lIns="91440" tIns="45720" rIns="91440" bIns="45720" rtlCol="0" anchor="ctr"/>
          <a:lstStyle>
            <a:lvl1pPr algn="r">
              <a:defRPr sz="3200" b="1">
                <a:solidFill>
                  <a:schemeClr val="tx1">
                    <a:tint val="75000"/>
                  </a:schemeClr>
                </a:solidFill>
                <a:latin typeface="メイリオ" panose="020B0604030504040204" pitchFamily="50" charset="-128"/>
                <a:ea typeface="メイリオ" panose="020B0604030504040204" pitchFamily="50" charset="-128"/>
              </a:defRPr>
            </a:lvl1pPr>
          </a:lstStyle>
          <a:p>
            <a:fld id="{47D1E26E-5E11-46C0-9FDF-253DA5BDD3CD}" type="slidenum">
              <a:rPr lang="ja-JP" altLang="en-US" smtClean="0"/>
              <a:pPr/>
              <a:t>‹#›</a:t>
            </a:fld>
            <a:endParaRPr lang="ja-JP" altLang="en-US" dirty="0"/>
          </a:p>
        </p:txBody>
      </p:sp>
    </p:spTree>
    <p:extLst>
      <p:ext uri="{BB962C8B-B14F-4D97-AF65-F5344CB8AC3E}">
        <p14:creationId xmlns:p14="http://schemas.microsoft.com/office/powerpoint/2010/main" val="3080159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8710"/>
          <a:stretch/>
        </p:blipFill>
        <p:spPr>
          <a:xfrm>
            <a:off x="267538" y="791785"/>
            <a:ext cx="12310554" cy="7770284"/>
          </a:xfrm>
          <a:prstGeom prst="rect">
            <a:avLst/>
          </a:prstGeom>
        </p:spPr>
      </p:pic>
      <p:sp>
        <p:nvSpPr>
          <p:cNvPr id="10" name="角丸四角形 9"/>
          <p:cNvSpPr/>
          <p:nvPr/>
        </p:nvSpPr>
        <p:spPr>
          <a:xfrm>
            <a:off x="10415451" y="4459067"/>
            <a:ext cx="304800" cy="165183"/>
          </a:xfrm>
          <a:prstGeom prst="roundRect">
            <a:avLst>
              <a:gd name="adj" fmla="val 0"/>
            </a:avLst>
          </a:prstGeom>
          <a:noFill/>
          <a:ln w="3810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00" b="1" dirty="0">
              <a:solidFill>
                <a:schemeClr val="bg1"/>
              </a:solidFill>
              <a:latin typeface="+mj-ea"/>
              <a:ea typeface="+mj-ea"/>
            </a:endParaRPr>
          </a:p>
        </p:txBody>
      </p:sp>
      <p:sp>
        <p:nvSpPr>
          <p:cNvPr id="5" name="正方形/長方形 4"/>
          <p:cNvSpPr/>
          <p:nvPr/>
        </p:nvSpPr>
        <p:spPr>
          <a:xfrm>
            <a:off x="12967063" y="9236274"/>
            <a:ext cx="535158" cy="3155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rgbClr val="002060"/>
                </a:solidFill>
                <a:latin typeface="+mj-ea"/>
                <a:ea typeface="+mj-ea"/>
              </a:rPr>
              <a:t>P1</a:t>
            </a:r>
          </a:p>
        </p:txBody>
      </p:sp>
      <p:sp>
        <p:nvSpPr>
          <p:cNvPr id="11" name="角丸四角形 10"/>
          <p:cNvSpPr/>
          <p:nvPr/>
        </p:nvSpPr>
        <p:spPr>
          <a:xfrm>
            <a:off x="6497721" y="3189601"/>
            <a:ext cx="3341033" cy="567012"/>
          </a:xfrm>
          <a:prstGeom prst="roundRect">
            <a:avLst>
              <a:gd name="adj" fmla="val 0"/>
            </a:avLst>
          </a:prstGeom>
          <a:solidFill>
            <a:srgbClr val="FF0000"/>
          </a:solidFill>
          <a:ln w="4445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chemeClr val="bg1"/>
                </a:solidFill>
                <a:latin typeface="+mj-ea"/>
                <a:ea typeface="+mj-ea"/>
              </a:rPr>
              <a:t>　こおりやま広域圏 は全国２９番目に形成　　</a:t>
            </a:r>
            <a:endParaRPr lang="en-US" altLang="ja-JP" sz="1400" b="1" dirty="0" smtClean="0">
              <a:solidFill>
                <a:schemeClr val="bg1"/>
              </a:solidFill>
              <a:latin typeface="+mj-ea"/>
              <a:ea typeface="+mj-ea"/>
            </a:endParaRPr>
          </a:p>
          <a:p>
            <a:pPr algn="ctr"/>
            <a:r>
              <a:rPr lang="en-US" altLang="ja-JP" sz="1400" b="1" dirty="0" smtClean="0">
                <a:solidFill>
                  <a:schemeClr val="bg1"/>
                </a:solidFill>
                <a:latin typeface="+mj-ea"/>
                <a:ea typeface="+mj-ea"/>
              </a:rPr>
              <a:t>※</a:t>
            </a:r>
            <a:r>
              <a:rPr lang="ja-JP" altLang="en-US" sz="1400" b="1" dirty="0" smtClean="0">
                <a:solidFill>
                  <a:schemeClr val="bg1"/>
                </a:solidFill>
                <a:latin typeface="+mj-ea"/>
                <a:ea typeface="+mj-ea"/>
              </a:rPr>
              <a:t>東北３番目、福島県内初</a:t>
            </a:r>
            <a:endParaRPr lang="ja-JP" altLang="en-US" sz="1400" b="1" dirty="0">
              <a:solidFill>
                <a:schemeClr val="bg1"/>
              </a:solidFill>
              <a:latin typeface="+mj-ea"/>
              <a:ea typeface="+mj-ea"/>
            </a:endParaRPr>
          </a:p>
        </p:txBody>
      </p:sp>
      <p:cxnSp>
        <p:nvCxnSpPr>
          <p:cNvPr id="13" name="直線矢印コネクタ 12"/>
          <p:cNvCxnSpPr/>
          <p:nvPr/>
        </p:nvCxnSpPr>
        <p:spPr>
          <a:xfrm>
            <a:off x="9678751" y="3593832"/>
            <a:ext cx="657284" cy="7952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149172" y="8509622"/>
            <a:ext cx="2567902" cy="241575"/>
          </a:xfrm>
          <a:prstGeom prst="roundRect">
            <a:avLst>
              <a:gd name="adj" fmla="val 0"/>
            </a:avLst>
          </a:prstGeom>
          <a:noFill/>
          <a:ln w="44450" cmpd="sng">
            <a:noFill/>
            <a:prstDash val="solid"/>
          </a:ln>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smtClean="0">
                <a:solidFill>
                  <a:srgbClr val="FF0000"/>
                </a:solidFill>
                <a:latin typeface="+mj-ea"/>
                <a:ea typeface="+mj-ea"/>
              </a:rPr>
              <a:t>　＜こおりやま広域圏＞</a:t>
            </a:r>
            <a:endParaRPr lang="ja-JP" altLang="en-US" sz="1400" b="1" dirty="0">
              <a:solidFill>
                <a:srgbClr val="FF0000"/>
              </a:solidFill>
              <a:latin typeface="+mj-ea"/>
              <a:ea typeface="+mj-ea"/>
            </a:endParaRPr>
          </a:p>
        </p:txBody>
      </p:sp>
      <p:graphicFrame>
        <p:nvGraphicFramePr>
          <p:cNvPr id="6" name="表 5"/>
          <p:cNvGraphicFramePr>
            <a:graphicFrameLocks noGrp="1"/>
          </p:cNvGraphicFramePr>
          <p:nvPr>
            <p:extLst>
              <p:ext uri="{D42A27DB-BD31-4B8C-83A1-F6EECF244321}">
                <p14:modId xmlns:p14="http://schemas.microsoft.com/office/powerpoint/2010/main" val="523914882"/>
              </p:ext>
            </p:extLst>
          </p:nvPr>
        </p:nvGraphicFramePr>
        <p:xfrm>
          <a:off x="398974" y="8782129"/>
          <a:ext cx="12124620" cy="792480"/>
        </p:xfrm>
        <a:graphic>
          <a:graphicData uri="http://schemas.openxmlformats.org/drawingml/2006/table">
            <a:tbl>
              <a:tblPr firstRow="1" bandRow="1">
                <a:tableStyleId>{5940675A-B579-460E-94D1-54222C63F5DA}</a:tableStyleId>
              </a:tblPr>
              <a:tblGrid>
                <a:gridCol w="294394"/>
                <a:gridCol w="1571769"/>
                <a:gridCol w="1211822"/>
                <a:gridCol w="1583766"/>
                <a:gridCol w="1367799"/>
                <a:gridCol w="4547332"/>
                <a:gridCol w="1547738"/>
              </a:tblGrid>
              <a:tr h="290943">
                <a:tc gridSpan="2">
                  <a:txBody>
                    <a:bodyPr/>
                    <a:lstStyle/>
                    <a:p>
                      <a:r>
                        <a:rPr kumimoji="1" lang="ja-JP" altLang="en-US" sz="800" dirty="0" smtClean="0"/>
                        <a:t>　　　圏域名</a:t>
                      </a:r>
                      <a:endParaRPr kumimoji="1" lang="en-US" altLang="ja-JP" sz="800" dirty="0" smtClean="0"/>
                    </a:p>
                    <a:p>
                      <a:r>
                        <a:rPr kumimoji="1" lang="ja-JP" altLang="en-US" sz="800" dirty="0" smtClean="0"/>
                        <a:t>（携中枢都市圏）</a:t>
                      </a:r>
                      <a:endParaRPr kumimoji="1" lang="ja-JP" altLang="en-US" sz="800" dirty="0"/>
                    </a:p>
                  </a:txBody>
                  <a:tcPr anchor="ctr" anchorCtr="1">
                    <a:solidFill>
                      <a:schemeClr val="bg1"/>
                    </a:solidFill>
                  </a:tcPr>
                </a:tc>
                <a:tc hMerge="1">
                  <a:txBody>
                    <a:bodyPr/>
                    <a:lstStyle/>
                    <a:p>
                      <a:endParaRPr kumimoji="1" lang="ja-JP" altLang="en-US" sz="1000" dirty="0"/>
                    </a:p>
                  </a:txBody>
                  <a:tcPr>
                    <a:solidFill>
                      <a:schemeClr val="bg1"/>
                    </a:solidFill>
                  </a:tcPr>
                </a:tc>
                <a:tc>
                  <a:txBody>
                    <a:bodyPr/>
                    <a:lstStyle/>
                    <a:p>
                      <a:r>
                        <a:rPr kumimoji="1" lang="ja-JP" altLang="en-US" sz="800" dirty="0" smtClean="0"/>
                        <a:t>連携中枢都市圏宣言</a:t>
                      </a:r>
                      <a:endParaRPr kumimoji="1" lang="ja-JP" altLang="en-US" sz="800" dirty="0"/>
                    </a:p>
                  </a:txBody>
                  <a:tcPr anchor="ctr" anchorCtr="1">
                    <a:solidFill>
                      <a:schemeClr val="bg1"/>
                    </a:solidFill>
                  </a:tcPr>
                </a:tc>
                <a:tc>
                  <a:txBody>
                    <a:bodyPr/>
                    <a:lstStyle/>
                    <a:p>
                      <a:r>
                        <a:rPr kumimoji="1" lang="ja-JP" altLang="en-US" sz="800" dirty="0" smtClean="0"/>
                        <a:t>連携協約</a:t>
                      </a:r>
                      <a:endParaRPr kumimoji="1" lang="ja-JP" altLang="en-US" sz="800" dirty="0"/>
                    </a:p>
                  </a:txBody>
                  <a:tcPr anchor="ctr" anchorCtr="1">
                    <a:solidFill>
                      <a:schemeClr val="bg1"/>
                    </a:solidFill>
                  </a:tcPr>
                </a:tc>
                <a:tc>
                  <a:txBody>
                    <a:bodyPr/>
                    <a:lstStyle/>
                    <a:p>
                      <a:r>
                        <a:rPr kumimoji="1" lang="ja-JP" altLang="en-US" sz="800" dirty="0" smtClean="0"/>
                        <a:t>都市圏ビジョン</a:t>
                      </a:r>
                      <a:endParaRPr kumimoji="1" lang="ja-JP" altLang="en-US" sz="800" dirty="0"/>
                    </a:p>
                  </a:txBody>
                  <a:tcPr anchor="ctr" anchorCtr="1">
                    <a:solidFill>
                      <a:schemeClr val="bg1"/>
                    </a:solidFill>
                  </a:tcPr>
                </a:tc>
                <a:tc>
                  <a:txBody>
                    <a:bodyPr/>
                    <a:lstStyle/>
                    <a:p>
                      <a:r>
                        <a:rPr kumimoji="1" lang="ja-JP" altLang="en-US" sz="800" dirty="0" smtClean="0"/>
                        <a:t>連携市町村</a:t>
                      </a:r>
                      <a:endParaRPr kumimoji="1" lang="ja-JP" altLang="en-US" sz="800" dirty="0"/>
                    </a:p>
                  </a:txBody>
                  <a:tcPr anchor="ctr" anchorCtr="1">
                    <a:solidFill>
                      <a:schemeClr val="bg1"/>
                    </a:solidFill>
                  </a:tcPr>
                </a:tc>
                <a:tc>
                  <a:txBody>
                    <a:bodyPr/>
                    <a:lstStyle/>
                    <a:p>
                      <a:r>
                        <a:rPr kumimoji="1" lang="ja-JP" altLang="en-US" sz="800" dirty="0" smtClean="0"/>
                        <a:t>圏域人口等</a:t>
                      </a:r>
                      <a:endParaRPr kumimoji="1" lang="ja-JP" altLang="en-US" sz="800" dirty="0"/>
                    </a:p>
                  </a:txBody>
                  <a:tcPr anchor="ctr" anchorCtr="1">
                    <a:solidFill>
                      <a:schemeClr val="bg1"/>
                    </a:solidFill>
                  </a:tcPr>
                </a:tc>
              </a:tr>
              <a:tr h="377041">
                <a:tc>
                  <a:txBody>
                    <a:bodyPr/>
                    <a:lstStyle/>
                    <a:p>
                      <a:r>
                        <a:rPr kumimoji="1" lang="en-US" altLang="ja-JP" sz="800" dirty="0" smtClean="0"/>
                        <a:t>29</a:t>
                      </a:r>
                      <a:endParaRPr kumimoji="1" lang="ja-JP" altLang="en-US" sz="800" dirty="0"/>
                    </a:p>
                  </a:txBody>
                  <a:tcPr anchor="ctr" anchorCtr="1">
                    <a:solidFill>
                      <a:schemeClr val="bg1"/>
                    </a:solidFill>
                  </a:tcPr>
                </a:tc>
                <a:tc>
                  <a:txBody>
                    <a:bodyPr/>
                    <a:lstStyle/>
                    <a:p>
                      <a:r>
                        <a:rPr kumimoji="1" lang="ja-JP" altLang="en-US" sz="800" baseline="0" dirty="0" smtClean="0"/>
                        <a:t> </a:t>
                      </a:r>
                      <a:r>
                        <a:rPr kumimoji="1" lang="ja-JP" altLang="en-US" sz="800" dirty="0" smtClean="0"/>
                        <a:t>こおりやま広域</a:t>
                      </a:r>
                      <a:endParaRPr kumimoji="1" lang="en-US" altLang="ja-JP" sz="800" dirty="0" smtClean="0"/>
                    </a:p>
                    <a:p>
                      <a:r>
                        <a:rPr kumimoji="1" lang="ja-JP" altLang="en-US" sz="800" dirty="0" smtClean="0"/>
                        <a:t>連携中枢都市圏</a:t>
                      </a:r>
                      <a:endParaRPr kumimoji="1" lang="en-US" altLang="ja-JP" sz="800" dirty="0" smtClean="0"/>
                    </a:p>
                    <a:p>
                      <a:r>
                        <a:rPr kumimoji="1" lang="ja-JP" altLang="en-US" sz="800" dirty="0" smtClean="0"/>
                        <a:t>　　（郡山市）</a:t>
                      </a:r>
                      <a:endParaRPr kumimoji="1" lang="ja-JP" altLang="en-US" sz="800" dirty="0"/>
                    </a:p>
                  </a:txBody>
                  <a:tcPr anchor="ctr" anchorCtr="1">
                    <a:solidFill>
                      <a:schemeClr val="bg1"/>
                    </a:solidFill>
                  </a:tcPr>
                </a:tc>
                <a:tc>
                  <a:txBody>
                    <a:bodyPr/>
                    <a:lstStyle/>
                    <a:p>
                      <a:r>
                        <a:rPr kumimoji="1" lang="ja-JP" altLang="en-US" sz="800" dirty="0" smtClean="0"/>
                        <a:t>Ｈ</a:t>
                      </a:r>
                      <a:r>
                        <a:rPr kumimoji="1" lang="en-US" altLang="ja-JP" sz="800" dirty="0" smtClean="0"/>
                        <a:t>30</a:t>
                      </a:r>
                      <a:r>
                        <a:rPr kumimoji="1" lang="ja-JP" altLang="en-US" sz="800" dirty="0" smtClean="0"/>
                        <a:t>年</a:t>
                      </a:r>
                      <a:r>
                        <a:rPr kumimoji="1" lang="en-US" altLang="ja-JP" sz="800" dirty="0" smtClean="0"/>
                        <a:t>9</a:t>
                      </a:r>
                      <a:r>
                        <a:rPr kumimoji="1" lang="ja-JP" altLang="en-US" sz="800" dirty="0" smtClean="0"/>
                        <a:t>月</a:t>
                      </a:r>
                      <a:r>
                        <a:rPr kumimoji="1" lang="en-US" altLang="ja-JP" sz="800" dirty="0" smtClean="0"/>
                        <a:t>4</a:t>
                      </a:r>
                      <a:r>
                        <a:rPr kumimoji="1" lang="ja-JP" altLang="en-US" sz="800" dirty="0" smtClean="0"/>
                        <a:t>日</a:t>
                      </a:r>
                      <a:endParaRPr kumimoji="1" lang="ja-JP" altLang="en-US" sz="800" dirty="0"/>
                    </a:p>
                  </a:txBody>
                  <a:tcPr anchor="ctr" anchorCtr="1">
                    <a:solidFill>
                      <a:schemeClr val="bg1"/>
                    </a:solidFill>
                  </a:tcPr>
                </a:tc>
                <a:tc>
                  <a:txBody>
                    <a:bodyPr/>
                    <a:lstStyle/>
                    <a:p>
                      <a:r>
                        <a:rPr kumimoji="1" lang="ja-JP" altLang="en-US" sz="800" dirty="0" smtClean="0"/>
                        <a:t>Ｈ</a:t>
                      </a:r>
                      <a:r>
                        <a:rPr kumimoji="1" lang="en-US" altLang="ja-JP" sz="800" dirty="0" smtClean="0"/>
                        <a:t>31</a:t>
                      </a:r>
                      <a:r>
                        <a:rPr kumimoji="1" lang="ja-JP" altLang="en-US" sz="800" dirty="0" smtClean="0"/>
                        <a:t>年</a:t>
                      </a:r>
                      <a:r>
                        <a:rPr kumimoji="1" lang="en-US" altLang="ja-JP" sz="800" dirty="0" smtClean="0"/>
                        <a:t>1</a:t>
                      </a:r>
                      <a:r>
                        <a:rPr kumimoji="1" lang="ja-JP" altLang="en-US" sz="800" dirty="0" smtClean="0"/>
                        <a:t>月</a:t>
                      </a:r>
                      <a:r>
                        <a:rPr kumimoji="1" lang="en-US" altLang="ja-JP" sz="800" dirty="0" smtClean="0"/>
                        <a:t>23</a:t>
                      </a:r>
                      <a:r>
                        <a:rPr kumimoji="1" lang="ja-JP" altLang="en-US" sz="800" dirty="0" smtClean="0"/>
                        <a:t>日締結式</a:t>
                      </a:r>
                      <a:endParaRPr kumimoji="1" lang="ja-JP" altLang="en-US" sz="800" dirty="0"/>
                    </a:p>
                  </a:txBody>
                  <a:tcPr anchor="ctr" anchorCtr="1">
                    <a:solidFill>
                      <a:schemeClr val="bg1"/>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800" dirty="0" smtClean="0"/>
                        <a:t>Ｈ</a:t>
                      </a:r>
                      <a:r>
                        <a:rPr kumimoji="1" lang="en-US" altLang="ja-JP" sz="800" dirty="0" smtClean="0"/>
                        <a:t>31</a:t>
                      </a:r>
                      <a:r>
                        <a:rPr kumimoji="1" lang="ja-JP" altLang="en-US" sz="800" dirty="0" smtClean="0"/>
                        <a:t>年</a:t>
                      </a:r>
                      <a:r>
                        <a:rPr kumimoji="1" lang="en-US" altLang="ja-JP" sz="800" dirty="0" smtClean="0"/>
                        <a:t>3</a:t>
                      </a:r>
                      <a:r>
                        <a:rPr kumimoji="1" lang="ja-JP" altLang="en-US" sz="800" dirty="0" smtClean="0"/>
                        <a:t>月１９日公表</a:t>
                      </a:r>
                    </a:p>
                  </a:txBody>
                  <a:tcPr anchor="ctr" anchorCtr="1">
                    <a:solidFill>
                      <a:schemeClr val="bg1"/>
                    </a:solidFill>
                  </a:tcPr>
                </a:tc>
                <a:tc>
                  <a:txBody>
                    <a:bodyPr/>
                    <a:lstStyle/>
                    <a:p>
                      <a:r>
                        <a:rPr kumimoji="1" lang="en-US" altLang="zh-TW" sz="800" dirty="0" smtClean="0">
                          <a:latin typeface="ＭＳ Ｐゴシック" panose="020B0600070205080204" pitchFamily="50" charset="-128"/>
                          <a:ea typeface="ＭＳ Ｐゴシック" panose="020B0600070205080204" pitchFamily="50" charset="-128"/>
                        </a:rPr>
                        <a:t>【</a:t>
                      </a:r>
                      <a:r>
                        <a:rPr kumimoji="1" lang="zh-TW" altLang="en-US" sz="800" dirty="0" smtClean="0">
                          <a:latin typeface="ＭＳ Ｐゴシック" panose="020B0600070205080204" pitchFamily="50" charset="-128"/>
                          <a:ea typeface="ＭＳ Ｐゴシック" panose="020B0600070205080204" pitchFamily="50" charset="-128"/>
                        </a:rPr>
                        <a:t>福島県</a:t>
                      </a:r>
                      <a:r>
                        <a:rPr kumimoji="1" lang="en-US" altLang="zh-TW" sz="800" dirty="0" smtClean="0">
                          <a:latin typeface="ＭＳ Ｐゴシック" panose="020B0600070205080204" pitchFamily="50" charset="-128"/>
                          <a:ea typeface="ＭＳ Ｐゴシック" panose="020B0600070205080204" pitchFamily="50" charset="-128"/>
                        </a:rPr>
                        <a:t>】</a:t>
                      </a:r>
                      <a:r>
                        <a:rPr kumimoji="1" lang="zh-TW" altLang="en-US" sz="800" dirty="0" smtClean="0">
                          <a:latin typeface="ＭＳ Ｐゴシック" panose="020B0600070205080204" pitchFamily="50" charset="-128"/>
                          <a:ea typeface="ＭＳ Ｐゴシック" panose="020B0600070205080204" pitchFamily="50" charset="-128"/>
                        </a:rPr>
                        <a:t>須賀川市、田村市、本宮市、大玉村、鏡石町、天栄村、猪苗代町、石川町、玉川村、平田村、浅川町、古殿町、三春町、小野町（計：</a:t>
                      </a:r>
                      <a:r>
                        <a:rPr kumimoji="1" lang="en-US" altLang="zh-TW" sz="800" dirty="0" smtClean="0">
                          <a:latin typeface="ＭＳ Ｐゴシック" panose="020B0600070205080204" pitchFamily="50" charset="-128"/>
                          <a:ea typeface="ＭＳ Ｐゴシック" panose="020B0600070205080204" pitchFamily="50" charset="-128"/>
                        </a:rPr>
                        <a:t>3</a:t>
                      </a:r>
                      <a:r>
                        <a:rPr kumimoji="1" lang="zh-TW" altLang="en-US" sz="800" dirty="0" smtClean="0">
                          <a:latin typeface="ＭＳ Ｐゴシック" panose="020B0600070205080204" pitchFamily="50" charset="-128"/>
                          <a:ea typeface="ＭＳ Ｐゴシック" panose="020B0600070205080204" pitchFamily="50" charset="-128"/>
                        </a:rPr>
                        <a:t>市</a:t>
                      </a:r>
                      <a:r>
                        <a:rPr kumimoji="1" lang="en-US" altLang="zh-TW" sz="800" dirty="0" smtClean="0">
                          <a:latin typeface="ＭＳ Ｐゴシック" panose="020B0600070205080204" pitchFamily="50" charset="-128"/>
                          <a:ea typeface="ＭＳ Ｐゴシック" panose="020B0600070205080204" pitchFamily="50" charset="-128"/>
                        </a:rPr>
                        <a:t>7</a:t>
                      </a:r>
                      <a:r>
                        <a:rPr kumimoji="1" lang="zh-TW" altLang="en-US" sz="800" dirty="0" smtClean="0">
                          <a:latin typeface="ＭＳ Ｐゴシック" panose="020B0600070205080204" pitchFamily="50" charset="-128"/>
                          <a:ea typeface="ＭＳ Ｐゴシック" panose="020B0600070205080204" pitchFamily="50" charset="-128"/>
                        </a:rPr>
                        <a:t>町</a:t>
                      </a:r>
                      <a:r>
                        <a:rPr kumimoji="1" lang="en-US" altLang="zh-TW" sz="800" dirty="0" smtClean="0">
                          <a:latin typeface="ＭＳ Ｐゴシック" panose="020B0600070205080204" pitchFamily="50" charset="-128"/>
                          <a:ea typeface="ＭＳ Ｐゴシック" panose="020B0600070205080204" pitchFamily="50" charset="-128"/>
                        </a:rPr>
                        <a:t>4</a:t>
                      </a:r>
                      <a:r>
                        <a:rPr kumimoji="1" lang="zh-TW" altLang="en-US" sz="800" dirty="0" smtClean="0">
                          <a:latin typeface="ＭＳ Ｐゴシック" panose="020B0600070205080204" pitchFamily="50" charset="-128"/>
                          <a:ea typeface="ＭＳ Ｐゴシック" panose="020B0600070205080204" pitchFamily="50" charset="-128"/>
                        </a:rPr>
                        <a:t>村）</a:t>
                      </a:r>
                      <a:endParaRPr kumimoji="1" lang="ja-JP" altLang="en-US" sz="800" dirty="0">
                        <a:latin typeface="ＭＳ Ｐゴシック" panose="020B0600070205080204" pitchFamily="50" charset="-128"/>
                        <a:ea typeface="ＭＳ Ｐゴシック" panose="020B0600070205080204" pitchFamily="50" charset="-128"/>
                      </a:endParaRPr>
                    </a:p>
                  </a:txBody>
                  <a:tcPr anchor="ctr" anchorCtr="1">
                    <a:solidFill>
                      <a:schemeClr val="bg1"/>
                    </a:solidFill>
                  </a:tcPr>
                </a:tc>
                <a:tc>
                  <a:txBody>
                    <a:bodyPr/>
                    <a:lstStyle/>
                    <a:p>
                      <a:r>
                        <a:rPr kumimoji="1" lang="ja-JP" altLang="en-US" sz="800" dirty="0" smtClean="0"/>
                        <a:t>　　　　　</a:t>
                      </a:r>
                      <a:r>
                        <a:rPr kumimoji="1" lang="en-US" altLang="ja-JP" sz="800" dirty="0" smtClean="0"/>
                        <a:t>594,016</a:t>
                      </a:r>
                      <a:r>
                        <a:rPr kumimoji="1" lang="ja-JP" altLang="en-US" sz="800" dirty="0" smtClean="0"/>
                        <a:t>人</a:t>
                      </a:r>
                      <a:endParaRPr kumimoji="1" lang="en-US" altLang="ja-JP" sz="800" dirty="0" smtClean="0"/>
                    </a:p>
                    <a:p>
                      <a:r>
                        <a:rPr kumimoji="1" lang="ja-JP" altLang="en-US" sz="800" dirty="0" smtClean="0"/>
                        <a:t>（うち郡山市　</a:t>
                      </a:r>
                      <a:r>
                        <a:rPr kumimoji="1" lang="en-US" altLang="ja-JP" sz="800" dirty="0" smtClean="0"/>
                        <a:t>335,444</a:t>
                      </a:r>
                      <a:r>
                        <a:rPr kumimoji="1" lang="ja-JP" altLang="en-US" sz="800" dirty="0" smtClean="0"/>
                        <a:t>人）</a:t>
                      </a:r>
                      <a:endParaRPr kumimoji="1" lang="ja-JP" altLang="en-US" sz="800" dirty="0"/>
                    </a:p>
                  </a:txBody>
                  <a:tcPr anchor="ctr" anchorCtr="1">
                    <a:solidFill>
                      <a:schemeClr val="bg1"/>
                    </a:solidFill>
                  </a:tcPr>
                </a:tc>
              </a:tr>
            </a:tbl>
          </a:graphicData>
        </a:graphic>
      </p:graphicFrame>
      <p:sp>
        <p:nvSpPr>
          <p:cNvPr id="12" name="角丸四角形 11"/>
          <p:cNvSpPr/>
          <p:nvPr/>
        </p:nvSpPr>
        <p:spPr>
          <a:xfrm>
            <a:off x="410734" y="8799530"/>
            <a:ext cx="12100986" cy="764120"/>
          </a:xfrm>
          <a:prstGeom prst="roundRect">
            <a:avLst>
              <a:gd name="adj" fmla="val 0"/>
            </a:avLst>
          </a:prstGeom>
          <a:noFill/>
          <a:ln w="4445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00" b="1" dirty="0">
              <a:solidFill>
                <a:schemeClr val="bg1"/>
              </a:solidFill>
              <a:latin typeface="+mj-ea"/>
              <a:ea typeface="+mj-ea"/>
            </a:endParaRPr>
          </a:p>
        </p:txBody>
      </p:sp>
      <p:sp>
        <p:nvSpPr>
          <p:cNvPr id="14" name="角丸四角形 13"/>
          <p:cNvSpPr/>
          <p:nvPr/>
        </p:nvSpPr>
        <p:spPr>
          <a:xfrm>
            <a:off x="322036" y="345254"/>
            <a:ext cx="12201559" cy="454951"/>
          </a:xfrm>
          <a:prstGeom prst="roundRect">
            <a:avLst>
              <a:gd name="adj" fmla="val 0"/>
            </a:avLst>
          </a:prstGeom>
          <a:solidFill>
            <a:schemeClr val="accent5">
              <a:lumMod val="75000"/>
            </a:schemeClr>
          </a:solidFill>
          <a:ln w="28575">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ja-JP" altLang="en-US" sz="2400" b="1" dirty="0" smtClean="0">
                <a:latin typeface="ＭＳ ゴシック" panose="020B0609070205080204" pitchFamily="49" charset="-128"/>
                <a:ea typeface="ＭＳ ゴシック" panose="020B0609070205080204" pitchFamily="49" charset="-128"/>
              </a:rPr>
              <a:t>こおりやま広域連携中枢都市圏（こおりやま広域圏）について</a:t>
            </a:r>
            <a:endParaRPr lang="ja-JP" altLang="en-US" sz="2400" b="1"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11235690" y="217170"/>
            <a:ext cx="1276030" cy="4457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資料６</a:t>
            </a:r>
            <a:endParaRPr kumimoji="1" lang="ja-JP" altLang="en-US" dirty="0"/>
          </a:p>
        </p:txBody>
      </p:sp>
    </p:spTree>
    <p:extLst>
      <p:ext uri="{BB962C8B-B14F-4D97-AF65-F5344CB8AC3E}">
        <p14:creationId xmlns:p14="http://schemas.microsoft.com/office/powerpoint/2010/main" val="334842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角丸四角形 117"/>
          <p:cNvSpPr/>
          <p:nvPr/>
        </p:nvSpPr>
        <p:spPr>
          <a:xfrm>
            <a:off x="322036" y="4514800"/>
            <a:ext cx="12138951" cy="4625552"/>
          </a:xfrm>
          <a:prstGeom prst="roundRect">
            <a:avLst>
              <a:gd name="adj" fmla="val 3885"/>
            </a:avLst>
          </a:prstGeom>
          <a:solidFill>
            <a:schemeClr val="bg1"/>
          </a:solidFill>
          <a:ln w="19050">
            <a:solidFill>
              <a:schemeClr val="accent5">
                <a:lumMod val="20000"/>
                <a:lumOff val="8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369981" y="462372"/>
            <a:ext cx="6382986" cy="3907149"/>
          </a:xfrm>
          <a:prstGeom prst="roundRect">
            <a:avLst>
              <a:gd name="adj" fmla="val 3885"/>
            </a:avLst>
          </a:prstGeom>
          <a:solidFill>
            <a:schemeClr val="bg1"/>
          </a:solidFill>
          <a:ln w="19050">
            <a:solidFill>
              <a:schemeClr val="accent5">
                <a:lumMod val="20000"/>
                <a:lumOff val="8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90" name="角丸四角形 89"/>
          <p:cNvSpPr/>
          <p:nvPr/>
        </p:nvSpPr>
        <p:spPr>
          <a:xfrm>
            <a:off x="480116" y="551379"/>
            <a:ext cx="4411680" cy="280464"/>
          </a:xfrm>
          <a:prstGeom prst="roundRect">
            <a:avLst>
              <a:gd name="adj" fmla="val 26088"/>
            </a:avLst>
          </a:prstGeom>
          <a:ln w="57150" cmpd="thickThi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１</a:t>
            </a:r>
            <a:r>
              <a:rPr lang="en-US" altLang="ja-JP" sz="16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こおりやま広域圏の</a:t>
            </a:r>
            <a:r>
              <a:rPr lang="ja-JP" altLang="en-US" sz="1600" b="1" dirty="0">
                <a:solidFill>
                  <a:schemeClr val="tx1"/>
                </a:solidFill>
                <a:latin typeface="ＭＳ ゴシック" panose="020B0609070205080204" pitchFamily="49" charset="-128"/>
                <a:ea typeface="ＭＳ ゴシック" panose="020B0609070205080204" pitchFamily="49" charset="-128"/>
              </a:rPr>
              <a:t>形成</a:t>
            </a:r>
          </a:p>
        </p:txBody>
      </p:sp>
      <p:sp>
        <p:nvSpPr>
          <p:cNvPr id="137" name="角丸四角形 136"/>
          <p:cNvSpPr/>
          <p:nvPr/>
        </p:nvSpPr>
        <p:spPr>
          <a:xfrm>
            <a:off x="419207" y="910218"/>
            <a:ext cx="3966236" cy="831527"/>
          </a:xfrm>
          <a:prstGeom prst="roundRect">
            <a:avLst>
              <a:gd name="adj" fmla="val 4221"/>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構成：４市７町４村</a:t>
            </a:r>
            <a:r>
              <a:rPr lang="ja-JP" altLang="en-US" sz="1200" dirty="0">
                <a:latin typeface="ＭＳ ゴシック" panose="020B0609070205080204" pitchFamily="49" charset="-128"/>
                <a:ea typeface="ＭＳ ゴシック" panose="020B0609070205080204" pitchFamily="49" charset="-128"/>
              </a:rPr>
              <a:t>（中心市：郡山市）</a:t>
            </a:r>
            <a:endParaRPr lang="en-US" altLang="ja-JP" sz="1200" dirty="0">
              <a:latin typeface="ＭＳ ゴシック" panose="020B0609070205080204" pitchFamily="49" charset="-128"/>
              <a:ea typeface="ＭＳ ゴシック" panose="020B0609070205080204" pitchFamily="49" charset="-128"/>
            </a:endParaRPr>
          </a:p>
          <a:p>
            <a:r>
              <a:rPr lang="ja-JP" altLang="en-US" sz="1200" b="1" dirty="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人口：約</a:t>
            </a:r>
            <a:r>
              <a:rPr lang="en-US" altLang="ja-JP" sz="1200" b="1" dirty="0">
                <a:latin typeface="ＭＳ ゴシック" panose="020B0609070205080204" pitchFamily="49" charset="-128"/>
                <a:ea typeface="ＭＳ ゴシック" panose="020B0609070205080204" pitchFamily="49" charset="-128"/>
              </a:rPr>
              <a:t>59</a:t>
            </a:r>
            <a:r>
              <a:rPr lang="ja-JP" altLang="en-US" sz="1200" b="1" dirty="0">
                <a:latin typeface="ＭＳ ゴシック" panose="020B0609070205080204" pitchFamily="49" charset="-128"/>
                <a:ea typeface="ＭＳ ゴシック" panose="020B0609070205080204" pitchFamily="49" charset="-128"/>
              </a:rPr>
              <a:t>万人</a:t>
            </a:r>
            <a:r>
              <a:rPr lang="ja-JP" altLang="en-US" sz="1200" dirty="0">
                <a:latin typeface="ＭＳ ゴシック" panose="020B0609070205080204" pitchFamily="49" charset="-128"/>
                <a:ea typeface="ＭＳ ゴシック" panose="020B0609070205080204" pitchFamily="49" charset="-128"/>
              </a:rPr>
              <a:t>（福島県の約３割）</a:t>
            </a:r>
            <a:endParaRPr lang="en-US" altLang="ja-JP" sz="1200" dirty="0">
              <a:latin typeface="ＭＳ ゴシック" panose="020B0609070205080204" pitchFamily="49" charset="-128"/>
              <a:ea typeface="ＭＳ ゴシック" panose="020B0609070205080204" pitchFamily="49" charset="-128"/>
            </a:endParaRPr>
          </a:p>
          <a:p>
            <a:r>
              <a:rPr lang="ja-JP" altLang="en-US" sz="1200" b="1" dirty="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面積：約</a:t>
            </a:r>
            <a:r>
              <a:rPr lang="en-US" altLang="ja-JP" sz="1200" b="1" dirty="0">
                <a:latin typeface="ＭＳ ゴシック" panose="020B0609070205080204" pitchFamily="49" charset="-128"/>
                <a:ea typeface="ＭＳ ゴシック" panose="020B0609070205080204" pitchFamily="49" charset="-128"/>
              </a:rPr>
              <a:t>2,968</a:t>
            </a:r>
            <a:r>
              <a:rPr lang="ja-JP" altLang="en-US" sz="1200" b="1" dirty="0" err="1">
                <a:latin typeface="ＭＳ ゴシック" panose="020B0609070205080204" pitchFamily="49" charset="-128"/>
                <a:ea typeface="ＭＳ ゴシック" panose="020B0609070205080204" pitchFamily="49" charset="-128"/>
              </a:rPr>
              <a:t>ｋ</a:t>
            </a:r>
            <a:r>
              <a:rPr lang="ja-JP" altLang="en-US" sz="1200" b="1"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（福島県の約２割）</a:t>
            </a:r>
            <a:r>
              <a:rPr lang="ja-JP" altLang="en-US" sz="1400" b="1" dirty="0">
                <a:latin typeface="ＭＳ ゴシック" panose="020B0609070205080204" pitchFamily="49" charset="-128"/>
                <a:ea typeface="ＭＳ ゴシック" panose="020B0609070205080204" pitchFamily="49" charset="-128"/>
              </a:rPr>
              <a:t>　</a:t>
            </a:r>
            <a:endParaRPr lang="en-US" altLang="ja-JP" sz="1400" b="1" dirty="0">
              <a:latin typeface="ＭＳ ゴシック" panose="020B0609070205080204" pitchFamily="49" charset="-128"/>
              <a:ea typeface="ＭＳ ゴシック" panose="020B0609070205080204" pitchFamily="49" charset="-128"/>
            </a:endParaRPr>
          </a:p>
        </p:txBody>
      </p:sp>
      <p:sp>
        <p:nvSpPr>
          <p:cNvPr id="123" name="角丸四角形 122"/>
          <p:cNvSpPr/>
          <p:nvPr/>
        </p:nvSpPr>
        <p:spPr>
          <a:xfrm>
            <a:off x="849448" y="2776187"/>
            <a:ext cx="220338" cy="791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33" name="角丸四角形 32"/>
          <p:cNvSpPr/>
          <p:nvPr/>
        </p:nvSpPr>
        <p:spPr>
          <a:xfrm>
            <a:off x="1498115" y="2198625"/>
            <a:ext cx="90180" cy="261198"/>
          </a:xfrm>
          <a:prstGeom prst="roundRect">
            <a:avLst>
              <a:gd name="adj" fmla="val 48355"/>
            </a:avLst>
          </a:prstGeom>
          <a:solidFill>
            <a:schemeClr val="bg1"/>
          </a:solidFill>
          <a:ln>
            <a:solidFill>
              <a:schemeClr val="bg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131" name="角丸四角形 130"/>
          <p:cNvSpPr/>
          <p:nvPr/>
        </p:nvSpPr>
        <p:spPr>
          <a:xfrm>
            <a:off x="1476443" y="2174770"/>
            <a:ext cx="223703" cy="86495"/>
          </a:xfrm>
          <a:prstGeom prst="roundRect">
            <a:avLst>
              <a:gd name="adj" fmla="val 50000"/>
            </a:avLst>
          </a:prstGeom>
          <a:solidFill>
            <a:schemeClr val="bg1"/>
          </a:solidFill>
          <a:ln>
            <a:solidFill>
              <a:schemeClr val="bg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113" name="角丸四角形 112"/>
          <p:cNvSpPr/>
          <p:nvPr/>
        </p:nvSpPr>
        <p:spPr>
          <a:xfrm>
            <a:off x="419207" y="1754810"/>
            <a:ext cx="2152013" cy="2503944"/>
          </a:xfrm>
          <a:prstGeom prst="roundRect">
            <a:avLst>
              <a:gd name="adj" fmla="val 1861"/>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100" dirty="0" smtClean="0">
                <a:latin typeface="ＭＳ ゴシック" panose="020B0609070205080204" pitchFamily="49" charset="-128"/>
                <a:ea typeface="ＭＳ ゴシック" panose="020B0609070205080204" pitchFamily="49" charset="-128"/>
              </a:rPr>
              <a:t>福島県</a:t>
            </a:r>
            <a:r>
              <a:rPr lang="ja-JP" altLang="en-US" sz="1100" dirty="0">
                <a:latin typeface="ＭＳ ゴシック" panose="020B0609070205080204" pitchFamily="49" charset="-128"/>
                <a:ea typeface="ＭＳ ゴシック" panose="020B0609070205080204" pitchFamily="49" charset="-128"/>
              </a:rPr>
              <a:t>県中</a:t>
            </a:r>
            <a:r>
              <a:rPr lang="ja-JP" altLang="en-US" sz="1100" dirty="0" smtClean="0">
                <a:latin typeface="ＭＳ ゴシック" panose="020B0609070205080204" pitchFamily="49" charset="-128"/>
                <a:ea typeface="ＭＳ ゴシック" panose="020B0609070205080204" pitchFamily="49" charset="-128"/>
              </a:rPr>
              <a:t>地方</a:t>
            </a:r>
            <a:r>
              <a:rPr lang="en-US" altLang="ja-JP" sz="1100" dirty="0" smtClean="0">
                <a:latin typeface="ＭＳ ゴシック" panose="020B0609070205080204" pitchFamily="49" charset="-128"/>
                <a:ea typeface="ＭＳ ゴシック" panose="020B0609070205080204" pitchFamily="49" charset="-128"/>
              </a:rPr>
              <a:t>12</a:t>
            </a:r>
            <a:r>
              <a:rPr lang="ja-JP" altLang="en-US" sz="1100" dirty="0" smtClean="0">
                <a:latin typeface="ＭＳ ゴシック" panose="020B0609070205080204" pitchFamily="49" charset="-128"/>
                <a:ea typeface="ＭＳ ゴシック" panose="020B0609070205080204" pitchFamily="49" charset="-128"/>
              </a:rPr>
              <a:t>市町村に郡山市</a:t>
            </a:r>
            <a:r>
              <a:rPr lang="ja-JP" altLang="en-US" sz="1100" dirty="0">
                <a:latin typeface="ＭＳ ゴシック" panose="020B0609070205080204" pitchFamily="49" charset="-128"/>
                <a:ea typeface="ＭＳ ゴシック" panose="020B0609070205080204" pitchFamily="49" charset="-128"/>
              </a:rPr>
              <a:t>への通勤通学割合</a:t>
            </a:r>
            <a:r>
              <a:rPr lang="en-US" altLang="ja-JP" sz="1100" dirty="0">
                <a:latin typeface="ＭＳ ゴシック" panose="020B0609070205080204" pitchFamily="49" charset="-128"/>
                <a:ea typeface="ＭＳ ゴシック" panose="020B0609070205080204" pitchFamily="49" charset="-128"/>
              </a:rPr>
              <a:t>10</a:t>
            </a:r>
            <a:r>
              <a:rPr lang="ja-JP" altLang="en-US" sz="1100" dirty="0">
                <a:latin typeface="ＭＳ ゴシック" panose="020B0609070205080204" pitchFamily="49" charset="-128"/>
                <a:ea typeface="ＭＳ ゴシック" panose="020B0609070205080204" pitchFamily="49" charset="-128"/>
              </a:rPr>
              <a:t>％以上</a:t>
            </a:r>
            <a:r>
              <a:rPr lang="ja-JP" altLang="en-US" sz="1100" dirty="0" smtClean="0">
                <a:latin typeface="ＭＳ ゴシック" panose="020B0609070205080204" pitchFamily="49" charset="-128"/>
                <a:ea typeface="ＭＳ ゴシック" panose="020B0609070205080204" pitchFamily="49" charset="-128"/>
              </a:rPr>
              <a:t>の３市町村</a:t>
            </a:r>
            <a:r>
              <a:rPr lang="ja-JP" altLang="en-US" sz="1100" dirty="0">
                <a:latin typeface="ＭＳ ゴシック" panose="020B0609070205080204" pitchFamily="49" charset="-128"/>
                <a:ea typeface="ＭＳ ゴシック" panose="020B0609070205080204" pitchFamily="49" charset="-128"/>
              </a:rPr>
              <a:t>を含めた</a:t>
            </a:r>
            <a:r>
              <a:rPr lang="en-US" altLang="ja-JP" sz="1100" dirty="0">
                <a:latin typeface="ＭＳ ゴシック" panose="020B0609070205080204" pitchFamily="49" charset="-128"/>
                <a:ea typeface="ＭＳ ゴシック" panose="020B0609070205080204" pitchFamily="49" charset="-128"/>
              </a:rPr>
              <a:t>15</a:t>
            </a:r>
            <a:r>
              <a:rPr lang="ja-JP" altLang="en-US" sz="1100" dirty="0">
                <a:latin typeface="ＭＳ ゴシック" panose="020B0609070205080204" pitchFamily="49" charset="-128"/>
                <a:ea typeface="ＭＳ ゴシック" panose="020B0609070205080204" pitchFamily="49" charset="-128"/>
              </a:rPr>
              <a:t>市町村によって圏域を</a:t>
            </a:r>
            <a:r>
              <a:rPr lang="ja-JP" altLang="en-US" sz="1100" dirty="0" smtClean="0">
                <a:latin typeface="ＭＳ ゴシック" panose="020B0609070205080204" pitchFamily="49" charset="-128"/>
                <a:ea typeface="ＭＳ ゴシック" panose="020B0609070205080204" pitchFamily="49" charset="-128"/>
              </a:rPr>
              <a:t>設定</a:t>
            </a:r>
            <a:endParaRPr lang="ja-JP" altLang="en-US" sz="1100" dirty="0">
              <a:latin typeface="ＭＳ ゴシック" panose="020B0609070205080204" pitchFamily="49" charset="-128"/>
              <a:ea typeface="ＭＳ ゴシック" panose="020B0609070205080204" pitchFamily="49" charset="-128"/>
            </a:endParaRPr>
          </a:p>
          <a:p>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p:txBody>
      </p:sp>
      <p:sp>
        <p:nvSpPr>
          <p:cNvPr id="117" name="角丸四角形 116"/>
          <p:cNvSpPr/>
          <p:nvPr/>
        </p:nvSpPr>
        <p:spPr>
          <a:xfrm>
            <a:off x="507876" y="2773209"/>
            <a:ext cx="1980478" cy="1249788"/>
          </a:xfrm>
          <a:prstGeom prst="roundRect">
            <a:avLst>
              <a:gd name="adj" fmla="val 3434"/>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altLang="ja-JP" sz="1050" b="1" dirty="0" smtClean="0">
                <a:latin typeface="ＭＳ ゴシック" panose="020B0609070205080204" pitchFamily="49" charset="-128"/>
                <a:ea typeface="ＭＳ ゴシック" panose="020B0609070205080204" pitchFamily="49" charset="-128"/>
              </a:rPr>
              <a:t>【</a:t>
            </a:r>
            <a:r>
              <a:rPr lang="ja-JP" altLang="en-US" sz="1050" b="1" dirty="0" smtClean="0">
                <a:latin typeface="ＭＳ ゴシック" panose="020B0609070205080204" pitchFamily="49" charset="-128"/>
                <a:ea typeface="ＭＳ ゴシック" panose="020B0609070205080204" pitchFamily="49" charset="-128"/>
              </a:rPr>
              <a:t>構成市町村</a:t>
            </a:r>
            <a:r>
              <a:rPr lang="en-US" altLang="ja-JP" sz="1050" b="1" dirty="0" smtClean="0">
                <a:latin typeface="ＭＳ ゴシック" panose="020B0609070205080204" pitchFamily="49" charset="-128"/>
                <a:ea typeface="ＭＳ ゴシック" panose="020B0609070205080204" pitchFamily="49" charset="-128"/>
              </a:rPr>
              <a:t>】</a:t>
            </a:r>
            <a:endParaRPr lang="en-US" altLang="zh-TW" sz="1050" b="1" dirty="0" smtClean="0">
              <a:latin typeface="ＭＳ ゴシック" panose="020B0609070205080204" pitchFamily="49" charset="-128"/>
              <a:ea typeface="ＭＳ ゴシック" panose="020B0609070205080204" pitchFamily="49" charset="-128"/>
            </a:endParaRPr>
          </a:p>
          <a:p>
            <a:r>
              <a:rPr lang="zh-TW" altLang="en-US" sz="1050" dirty="0" smtClean="0">
                <a:latin typeface="ＭＳ ゴシック" panose="020B0609070205080204" pitchFamily="49" charset="-128"/>
                <a:ea typeface="ＭＳ ゴシック" panose="020B0609070205080204" pitchFamily="49" charset="-128"/>
              </a:rPr>
              <a:t>郡山市</a:t>
            </a:r>
            <a:r>
              <a:rPr lang="zh-TW" altLang="en-US" sz="1050" dirty="0">
                <a:latin typeface="ＭＳ ゴシック" panose="020B0609070205080204" pitchFamily="49" charset="-128"/>
                <a:ea typeface="ＭＳ ゴシック" panose="020B0609070205080204" pitchFamily="49" charset="-128"/>
              </a:rPr>
              <a:t>、須賀川市、田村市、本宮市、大玉村、鏡石町</a:t>
            </a:r>
            <a:r>
              <a:rPr lang="zh-TW" altLang="en-US" sz="1050" dirty="0" smtClean="0">
                <a:latin typeface="ＭＳ ゴシック" panose="020B0609070205080204" pitchFamily="49" charset="-128"/>
                <a:ea typeface="ＭＳ ゴシック" panose="020B0609070205080204" pitchFamily="49" charset="-128"/>
              </a:rPr>
              <a:t>、</a:t>
            </a:r>
            <a:endParaRPr lang="en-US" altLang="zh-TW" sz="1050" dirty="0" smtClean="0">
              <a:latin typeface="ＭＳ ゴシック" panose="020B0609070205080204" pitchFamily="49" charset="-128"/>
              <a:ea typeface="ＭＳ ゴシック" panose="020B0609070205080204" pitchFamily="49" charset="-128"/>
            </a:endParaRPr>
          </a:p>
          <a:p>
            <a:r>
              <a:rPr lang="zh-TW" altLang="en-US" sz="1050" dirty="0" smtClean="0">
                <a:latin typeface="ＭＳ ゴシック" panose="020B0609070205080204" pitchFamily="49" charset="-128"/>
                <a:ea typeface="ＭＳ ゴシック" panose="020B0609070205080204" pitchFamily="49" charset="-128"/>
              </a:rPr>
              <a:t>天栄村</a:t>
            </a:r>
            <a:r>
              <a:rPr lang="zh-TW" altLang="en-US" sz="1050" dirty="0">
                <a:latin typeface="ＭＳ ゴシック" panose="020B0609070205080204" pitchFamily="49" charset="-128"/>
                <a:ea typeface="ＭＳ ゴシック" panose="020B0609070205080204" pitchFamily="49" charset="-128"/>
              </a:rPr>
              <a:t>、猪苗代町、石川町、玉川村、平田村、浅川町、</a:t>
            </a:r>
          </a:p>
          <a:p>
            <a:r>
              <a:rPr lang="zh-TW" altLang="en-US" sz="1050" dirty="0">
                <a:latin typeface="ＭＳ ゴシック" panose="020B0609070205080204" pitchFamily="49" charset="-128"/>
                <a:ea typeface="ＭＳ ゴシック" panose="020B0609070205080204" pitchFamily="49" charset="-128"/>
              </a:rPr>
              <a:t>古殿町、三春町、</a:t>
            </a:r>
            <a:r>
              <a:rPr lang="zh-TW" altLang="en-US" sz="1050" dirty="0" smtClean="0">
                <a:latin typeface="ＭＳ ゴシック" panose="020B0609070205080204" pitchFamily="49" charset="-128"/>
                <a:ea typeface="ＭＳ ゴシック" panose="020B0609070205080204" pitchFamily="49" charset="-128"/>
              </a:rPr>
              <a:t>小野町</a:t>
            </a:r>
            <a:endParaRPr lang="en-US" altLang="ja-JP" sz="1050" dirty="0">
              <a:latin typeface="ＭＳ ゴシック" panose="020B0609070205080204" pitchFamily="49" charset="-128"/>
              <a:ea typeface="ＭＳ ゴシック" panose="020B0609070205080204" pitchFamily="49" charset="-128"/>
            </a:endParaRPr>
          </a:p>
        </p:txBody>
      </p:sp>
      <p:sp>
        <p:nvSpPr>
          <p:cNvPr id="134" name="角丸四角形 133"/>
          <p:cNvSpPr/>
          <p:nvPr/>
        </p:nvSpPr>
        <p:spPr>
          <a:xfrm>
            <a:off x="6858761" y="471091"/>
            <a:ext cx="5619949" cy="3907149"/>
          </a:xfrm>
          <a:prstGeom prst="roundRect">
            <a:avLst>
              <a:gd name="adj" fmla="val 3885"/>
            </a:avLst>
          </a:prstGeom>
          <a:noFill/>
          <a:ln w="19050">
            <a:solidFill>
              <a:schemeClr val="accent5">
                <a:lumMod val="20000"/>
                <a:lumOff val="8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133" name="角丸四角形 132"/>
          <p:cNvSpPr/>
          <p:nvPr/>
        </p:nvSpPr>
        <p:spPr>
          <a:xfrm>
            <a:off x="7067589" y="551379"/>
            <a:ext cx="4392557" cy="280464"/>
          </a:xfrm>
          <a:prstGeom prst="roundRect">
            <a:avLst>
              <a:gd name="adj" fmla="val 26088"/>
            </a:avLst>
          </a:prstGeom>
          <a:ln w="57150" cmpd="thickThi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２</a:t>
            </a:r>
            <a:r>
              <a:rPr lang="en-US" altLang="ja-JP" sz="1600" b="1" dirty="0" smtClean="0">
                <a:solidFill>
                  <a:schemeClr val="tx1"/>
                </a:solidFill>
                <a:latin typeface="ＭＳ ゴシック" panose="020B0609070205080204" pitchFamily="49" charset="-128"/>
                <a:ea typeface="ＭＳ ゴシック" panose="020B0609070205080204" pitchFamily="49" charset="-128"/>
              </a:rPr>
              <a:t>.</a:t>
            </a:r>
            <a:r>
              <a:rPr lang="ja-JP" altLang="en-US" sz="1600" b="1" dirty="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こおりやま</a:t>
            </a:r>
            <a:r>
              <a:rPr lang="ja-JP" altLang="en-US" sz="1600" b="1" dirty="0">
                <a:solidFill>
                  <a:schemeClr val="tx1"/>
                </a:solidFill>
                <a:latin typeface="ＭＳ ゴシック" panose="020B0609070205080204" pitchFamily="49" charset="-128"/>
                <a:ea typeface="ＭＳ ゴシック" panose="020B0609070205080204" pitchFamily="49" charset="-128"/>
              </a:rPr>
              <a:t>広域圏の現状</a:t>
            </a:r>
          </a:p>
        </p:txBody>
      </p:sp>
      <p:sp>
        <p:nvSpPr>
          <p:cNvPr id="140" name="角丸四角形 139"/>
          <p:cNvSpPr/>
          <p:nvPr/>
        </p:nvSpPr>
        <p:spPr>
          <a:xfrm>
            <a:off x="471396" y="4602300"/>
            <a:ext cx="4419581" cy="283785"/>
          </a:xfrm>
          <a:prstGeom prst="roundRect">
            <a:avLst>
              <a:gd name="adj" fmla="val 26088"/>
            </a:avLst>
          </a:prstGeom>
          <a:ln w="57150" cmpd="thickThi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３</a:t>
            </a:r>
            <a:r>
              <a:rPr lang="en-US" altLang="ja-JP" sz="16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こおりやま広域圏の</a:t>
            </a:r>
            <a:r>
              <a:rPr lang="ja-JP" altLang="en-US" sz="1600" b="1" dirty="0">
                <a:solidFill>
                  <a:schemeClr val="tx1"/>
                </a:solidFill>
                <a:latin typeface="ＭＳ ゴシック" panose="020B0609070205080204" pitchFamily="49" charset="-128"/>
                <a:ea typeface="ＭＳ ゴシック" panose="020B0609070205080204" pitchFamily="49" charset="-128"/>
              </a:rPr>
              <a:t>将来像と</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目標</a:t>
            </a:r>
            <a:endParaRPr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45" name="角丸四角形 144"/>
          <p:cNvSpPr/>
          <p:nvPr/>
        </p:nvSpPr>
        <p:spPr>
          <a:xfrm>
            <a:off x="6858762" y="96675"/>
            <a:ext cx="5739387" cy="2822305"/>
          </a:xfrm>
          <a:prstGeom prst="roundRect">
            <a:avLst>
              <a:gd name="adj" fmla="val 0"/>
            </a:avLst>
          </a:prstGeom>
          <a:noFill/>
          <a:ln w="19050">
            <a:noFill/>
          </a:ln>
        </p:spPr>
        <p:style>
          <a:lnRef idx="1">
            <a:schemeClr val="accent2"/>
          </a:lnRef>
          <a:fillRef idx="2">
            <a:schemeClr val="accent2"/>
          </a:fillRef>
          <a:effectRef idx="1">
            <a:schemeClr val="accent2"/>
          </a:effectRef>
          <a:fontRef idx="minor">
            <a:schemeClr val="dk1"/>
          </a:fontRef>
        </p:style>
        <p:txBody>
          <a:bodyPr rtlCol="0" anchor="ctr"/>
          <a:lstStyle/>
          <a:p>
            <a:endParaRPr lang="en-US" altLang="ja-JP" sz="1200" b="1" dirty="0" smtClean="0">
              <a:latin typeface="ＭＳ ゴシック" panose="020B0609070205080204" pitchFamily="49" charset="-128"/>
              <a:ea typeface="ＭＳ ゴシック" panose="020B0609070205080204" pitchFamily="49" charset="-128"/>
            </a:endParaRPr>
          </a:p>
          <a:p>
            <a:endParaRPr lang="en-US" altLang="ja-JP" sz="600" b="1" dirty="0" smtClean="0">
              <a:solidFill>
                <a:schemeClr val="bg1"/>
              </a:solidFill>
              <a:latin typeface="ＭＳ ゴシック" panose="020B0609070205080204" pitchFamily="49" charset="-128"/>
              <a:ea typeface="ＭＳ ゴシック" panose="020B0609070205080204" pitchFamily="49" charset="-128"/>
            </a:endParaRPr>
          </a:p>
          <a:p>
            <a:r>
              <a:rPr lang="ja-JP" altLang="en-US" sz="1200" b="1" dirty="0" smtClean="0">
                <a:latin typeface="ＭＳ ゴシック" panose="020B0609070205080204" pitchFamily="49" charset="-128"/>
                <a:ea typeface="ＭＳ ゴシック" panose="020B0609070205080204" pitchFamily="49" charset="-128"/>
              </a:rPr>
              <a:t>■ 経済産業の状況</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第１次、２次、３次産業等の状況</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 県内</a:t>
            </a:r>
            <a:r>
              <a:rPr lang="ja-JP" altLang="en-US" sz="1100" dirty="0">
                <a:latin typeface="ＭＳ ゴシック" panose="020B0609070205080204" pitchFamily="49" charset="-128"/>
                <a:ea typeface="ＭＳ ゴシック" panose="020B0609070205080204" pitchFamily="49" charset="-128"/>
              </a:rPr>
              <a:t>で</a:t>
            </a:r>
            <a:r>
              <a:rPr lang="ja-JP" altLang="en-US" sz="1100" dirty="0" smtClean="0">
                <a:latin typeface="ＭＳ ゴシック" panose="020B0609070205080204" pitchFamily="49" charset="-128"/>
                <a:ea typeface="ＭＳ ゴシック" panose="020B0609070205080204" pitchFamily="49" charset="-128"/>
              </a:rPr>
              <a:t>も卸売業をはじめ高いシェアを</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　占める</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600" b="1" dirty="0" smtClean="0">
                <a:solidFill>
                  <a:schemeClr val="bg1"/>
                </a:solidFill>
                <a:latin typeface="ＭＳ ゴシック" panose="020B0609070205080204" pitchFamily="49" charset="-128"/>
                <a:ea typeface="ＭＳ ゴシック" panose="020B0609070205080204" pitchFamily="49" charset="-128"/>
              </a:rPr>
              <a:t>こ</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b="1" dirty="0" smtClean="0">
                <a:latin typeface="ＭＳ ゴシック" panose="020B0609070205080204" pitchFamily="49" charset="-128"/>
                <a:ea typeface="ＭＳ ゴシック" panose="020B0609070205080204" pitchFamily="49" charset="-128"/>
              </a:rPr>
              <a:t>■ 都市機能の集積</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医療・福祉、教育・文化・スポーツ、</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商業施設、国の機関等が集積</a:t>
            </a:r>
            <a:endParaRPr lang="en-US" altLang="ja-JP" sz="1200" dirty="0" smtClean="0">
              <a:latin typeface="ＭＳ ゴシック" panose="020B0609070205080204" pitchFamily="49" charset="-128"/>
              <a:ea typeface="ＭＳ ゴシック" panose="020B0609070205080204" pitchFamily="49" charset="-128"/>
            </a:endParaRPr>
          </a:p>
        </p:txBody>
      </p:sp>
      <p:grpSp>
        <p:nvGrpSpPr>
          <p:cNvPr id="21" name="グループ化 20"/>
          <p:cNvGrpSpPr/>
          <p:nvPr/>
        </p:nvGrpSpPr>
        <p:grpSpPr>
          <a:xfrm>
            <a:off x="7081592" y="2094942"/>
            <a:ext cx="2223599" cy="1491631"/>
            <a:chOff x="13726298" y="482920"/>
            <a:chExt cx="2223599" cy="1491631"/>
          </a:xfrm>
        </p:grpSpPr>
        <p:sp>
          <p:nvSpPr>
            <p:cNvPr id="73" name="円/楕円 72"/>
            <p:cNvSpPr/>
            <p:nvPr/>
          </p:nvSpPr>
          <p:spPr>
            <a:xfrm>
              <a:off x="13786322" y="860931"/>
              <a:ext cx="2098218" cy="83596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74" name="角丸四角形 73"/>
            <p:cNvSpPr/>
            <p:nvPr/>
          </p:nvSpPr>
          <p:spPr>
            <a:xfrm>
              <a:off x="13726298" y="588630"/>
              <a:ext cx="2193347" cy="1385921"/>
            </a:xfrm>
            <a:prstGeom prst="roundRect">
              <a:avLst>
                <a:gd name="adj" fmla="val 0"/>
              </a:avLst>
            </a:prstGeom>
            <a:no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1400" b="1" dirty="0" smtClean="0">
                <a:solidFill>
                  <a:schemeClr val="bg1"/>
                </a:solidFill>
                <a:latin typeface="メイリオ" panose="020B0604030504040204" pitchFamily="50" charset="-128"/>
                <a:ea typeface="メイリオ" panose="020B0604030504040204" pitchFamily="50" charset="-128"/>
              </a:endParaRPr>
            </a:p>
            <a:p>
              <a:pPr algn="ct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smtClean="0">
                  <a:solidFill>
                    <a:schemeClr val="bg1"/>
                  </a:solidFill>
                  <a:latin typeface="メイリオ" panose="020B0604030504040204" pitchFamily="50" charset="-128"/>
                  <a:ea typeface="メイリオ" panose="020B0604030504040204" pitchFamily="50" charset="-128"/>
                </a:rPr>
                <a:t>「経済県都」圏域</a:t>
              </a:r>
              <a:endParaRPr lang="en-US" altLang="ja-JP" sz="1400" b="1" dirty="0" smtClean="0">
                <a:solidFill>
                  <a:schemeClr val="bg1"/>
                </a:solidFill>
                <a:latin typeface="メイリオ" panose="020B0604030504040204" pitchFamily="50" charset="-128"/>
                <a:ea typeface="メイリオ" panose="020B0604030504040204" pitchFamily="50" charset="-128"/>
              </a:endParaRPr>
            </a:p>
          </p:txBody>
        </p:sp>
        <p:sp>
          <p:nvSpPr>
            <p:cNvPr id="85" name="角丸四角形 84"/>
            <p:cNvSpPr/>
            <p:nvPr/>
          </p:nvSpPr>
          <p:spPr>
            <a:xfrm>
              <a:off x="13756550" y="482920"/>
              <a:ext cx="2193347" cy="1385920"/>
            </a:xfrm>
            <a:prstGeom prst="roundRect">
              <a:avLst>
                <a:gd name="adj" fmla="val 0"/>
              </a:avLst>
            </a:prstGeom>
            <a:no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100" dirty="0" smtClean="0">
                  <a:solidFill>
                    <a:schemeClr val="bg1"/>
                  </a:solidFill>
                  <a:latin typeface="ＭＳ ゴシック" panose="020B0609070205080204" pitchFamily="49" charset="-128"/>
                  <a:ea typeface="ＭＳ ゴシック" panose="020B0609070205080204" pitchFamily="49" charset="-128"/>
                </a:rPr>
                <a:t>多様かつ高度な産業や</a:t>
              </a:r>
              <a:endParaRPr lang="en-US" altLang="ja-JP" sz="1100"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1100" dirty="0" smtClean="0">
                  <a:solidFill>
                    <a:schemeClr val="bg1"/>
                  </a:solidFill>
                  <a:latin typeface="ＭＳ ゴシック" panose="020B0609070205080204" pitchFamily="49" charset="-128"/>
                  <a:ea typeface="ＭＳ ゴシック" panose="020B0609070205080204" pitchFamily="49" charset="-128"/>
                </a:rPr>
                <a:t>研究機関が集積された</a:t>
              </a:r>
              <a:endParaRPr lang="en-US" altLang="ja-JP" sz="1100" dirty="0">
                <a:solidFill>
                  <a:schemeClr val="bg1"/>
                </a:solidFill>
                <a:latin typeface="ＭＳ ゴシック" panose="020B0609070205080204" pitchFamily="49" charset="-128"/>
                <a:ea typeface="ＭＳ ゴシック" panose="020B0609070205080204" pitchFamily="49" charset="-128"/>
              </a:endParaRPr>
            </a:p>
          </p:txBody>
        </p:sp>
      </p:grpSp>
      <p:grpSp>
        <p:nvGrpSpPr>
          <p:cNvPr id="22" name="グループ化 21"/>
          <p:cNvGrpSpPr/>
          <p:nvPr/>
        </p:nvGrpSpPr>
        <p:grpSpPr>
          <a:xfrm>
            <a:off x="7060962" y="3011632"/>
            <a:ext cx="2251146" cy="1585443"/>
            <a:chOff x="15770893" y="493532"/>
            <a:chExt cx="2251146" cy="1585443"/>
          </a:xfrm>
        </p:grpSpPr>
        <p:sp>
          <p:nvSpPr>
            <p:cNvPr id="6" name="円/楕円 5"/>
            <p:cNvSpPr/>
            <p:nvPr/>
          </p:nvSpPr>
          <p:spPr>
            <a:xfrm>
              <a:off x="15885430" y="874320"/>
              <a:ext cx="2098217" cy="83596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4" name="角丸四角形 53"/>
            <p:cNvSpPr/>
            <p:nvPr/>
          </p:nvSpPr>
          <p:spPr>
            <a:xfrm>
              <a:off x="15770893" y="693054"/>
              <a:ext cx="2193348" cy="1385921"/>
            </a:xfrm>
            <a:prstGeom prst="roundRect">
              <a:avLst>
                <a:gd name="adj" fmla="val 0"/>
              </a:avLst>
            </a:prstGeom>
            <a:no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14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sz="1400" b="1" dirty="0" smtClean="0">
                  <a:solidFill>
                    <a:schemeClr val="bg1"/>
                  </a:solidFill>
                  <a:latin typeface="メイリオ" panose="020B0604030504040204" pitchFamily="50" charset="-128"/>
                  <a:ea typeface="メイリオ" panose="020B0604030504040204" pitchFamily="50" charset="-128"/>
                </a:rPr>
                <a:t>「知の結節点」圏域</a:t>
              </a:r>
              <a:endParaRPr lang="en-US" altLang="ja-JP" sz="1400" b="1" dirty="0" smtClean="0">
                <a:solidFill>
                  <a:schemeClr val="bg1"/>
                </a:solidFill>
                <a:latin typeface="メイリオ" panose="020B0604030504040204" pitchFamily="50" charset="-128"/>
                <a:ea typeface="メイリオ" panose="020B0604030504040204" pitchFamily="50" charset="-128"/>
              </a:endParaRPr>
            </a:p>
          </p:txBody>
        </p:sp>
        <p:sp>
          <p:nvSpPr>
            <p:cNvPr id="87" name="角丸四角形 86"/>
            <p:cNvSpPr/>
            <p:nvPr/>
          </p:nvSpPr>
          <p:spPr>
            <a:xfrm>
              <a:off x="15828691" y="493532"/>
              <a:ext cx="2193348" cy="1385921"/>
            </a:xfrm>
            <a:prstGeom prst="roundRect">
              <a:avLst>
                <a:gd name="adj" fmla="val 0"/>
              </a:avLst>
            </a:prstGeom>
            <a:no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100" dirty="0" smtClean="0">
                  <a:solidFill>
                    <a:schemeClr val="bg1"/>
                  </a:solidFill>
                  <a:latin typeface="ＭＳ ゴシック" panose="020B0609070205080204" pitchFamily="49" charset="-128"/>
                  <a:ea typeface="ＭＳ ゴシック" panose="020B0609070205080204" pitchFamily="49" charset="-128"/>
                </a:rPr>
                <a:t>様々な分野で住民や情報</a:t>
              </a:r>
              <a:endParaRPr lang="en-US" altLang="ja-JP" sz="1100"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1100" dirty="0" smtClean="0">
                  <a:solidFill>
                    <a:schemeClr val="bg1"/>
                  </a:solidFill>
                  <a:latin typeface="ＭＳ ゴシック" panose="020B0609070205080204" pitchFamily="49" charset="-128"/>
                  <a:ea typeface="ＭＳ ゴシック" panose="020B0609070205080204" pitchFamily="49" charset="-128"/>
                </a:rPr>
                <a:t>研究成果が行き交う</a:t>
              </a:r>
              <a:endParaRPr lang="en-US" altLang="ja-JP" sz="1100" dirty="0" smtClean="0">
                <a:solidFill>
                  <a:schemeClr val="bg1"/>
                </a:solidFill>
                <a:latin typeface="ＭＳ ゴシック" panose="020B0609070205080204" pitchFamily="49" charset="-128"/>
                <a:ea typeface="ＭＳ ゴシック" panose="020B0609070205080204" pitchFamily="49" charset="-128"/>
              </a:endParaRPr>
            </a:p>
          </p:txBody>
        </p:sp>
      </p:grpSp>
      <p:sp>
        <p:nvSpPr>
          <p:cNvPr id="63" name="角丸四角形 62"/>
          <p:cNvSpPr/>
          <p:nvPr/>
        </p:nvSpPr>
        <p:spPr>
          <a:xfrm>
            <a:off x="8724253" y="1011711"/>
            <a:ext cx="3493779" cy="214751"/>
          </a:xfrm>
          <a:prstGeom prst="roundRect">
            <a:avLst>
              <a:gd name="adj" fmla="val 3434"/>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b="1" dirty="0" smtClean="0">
                <a:latin typeface="ＭＳ ゴシック" panose="020B0609070205080204" pitchFamily="49" charset="-128"/>
                <a:ea typeface="ＭＳ ゴシック" panose="020B0609070205080204" pitchFamily="49" charset="-128"/>
              </a:rPr>
              <a:t>（例示）産業項目別県内シェア</a:t>
            </a:r>
            <a:endParaRPr lang="en-US" altLang="ja-JP" sz="1000" b="1" dirty="0">
              <a:latin typeface="ＭＳ ゴシック" panose="020B0609070205080204" pitchFamily="49" charset="-128"/>
              <a:ea typeface="ＭＳ ゴシック" panose="020B0609070205080204" pitchFamily="49" charset="-128"/>
            </a:endParaRPr>
          </a:p>
        </p:txBody>
      </p:sp>
      <p:sp>
        <p:nvSpPr>
          <p:cNvPr id="64" name="角丸四角形 63"/>
          <p:cNvSpPr/>
          <p:nvPr/>
        </p:nvSpPr>
        <p:spPr>
          <a:xfrm>
            <a:off x="9101948" y="2633235"/>
            <a:ext cx="2734404" cy="214751"/>
          </a:xfrm>
          <a:prstGeom prst="roundRect">
            <a:avLst>
              <a:gd name="adj" fmla="val 3434"/>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b="1" dirty="0" smtClean="0">
                <a:latin typeface="ＭＳ ゴシック" panose="020B0609070205080204" pitchFamily="49" charset="-128"/>
                <a:ea typeface="ＭＳ ゴシック" panose="020B0609070205080204" pitchFamily="49" charset="-128"/>
              </a:rPr>
              <a:t>（例示） 産業研究機関の集積</a:t>
            </a:r>
            <a:endParaRPr lang="en-US" altLang="ja-JP" sz="1000" b="1" dirty="0">
              <a:latin typeface="ＭＳ ゴシック" panose="020B0609070205080204" pitchFamily="49" charset="-128"/>
              <a:ea typeface="ＭＳ ゴシック" panose="020B0609070205080204" pitchFamily="49" charset="-128"/>
            </a:endParaRPr>
          </a:p>
        </p:txBody>
      </p:sp>
      <p:sp>
        <p:nvSpPr>
          <p:cNvPr id="66" name="正方形/長方形 65"/>
          <p:cNvSpPr/>
          <p:nvPr/>
        </p:nvSpPr>
        <p:spPr>
          <a:xfrm>
            <a:off x="9594483" y="3891841"/>
            <a:ext cx="1405686" cy="35455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ja-JP" sz="900" kern="0" spc="10" dirty="0">
                <a:solidFill>
                  <a:srgbClr val="000000"/>
                </a:solidFill>
                <a:effectLst/>
                <a:latin typeface="+mj-ea"/>
                <a:ea typeface="+mj-ea"/>
                <a:cs typeface="Times New Roman" panose="02020603050405020304" pitchFamily="18" charset="0"/>
              </a:rPr>
              <a:t>産業技術総合</a:t>
            </a:r>
            <a:r>
              <a:rPr lang="ja-JP" sz="900" kern="0" spc="10" dirty="0" smtClean="0">
                <a:solidFill>
                  <a:srgbClr val="000000"/>
                </a:solidFill>
                <a:effectLst/>
                <a:latin typeface="+mj-ea"/>
                <a:ea typeface="+mj-ea"/>
                <a:cs typeface="Times New Roman" panose="02020603050405020304" pitchFamily="18" charset="0"/>
              </a:rPr>
              <a:t>研究所</a:t>
            </a:r>
            <a:endParaRPr lang="en-US" altLang="ja-JP" sz="900" kern="0" spc="10" dirty="0" smtClean="0">
              <a:solidFill>
                <a:srgbClr val="000000"/>
              </a:solidFill>
              <a:effectLst/>
              <a:latin typeface="+mj-ea"/>
              <a:ea typeface="+mj-ea"/>
              <a:cs typeface="Times New Roman" panose="02020603050405020304" pitchFamily="18" charset="0"/>
            </a:endParaRPr>
          </a:p>
          <a:p>
            <a:pPr algn="ctr">
              <a:lnSpc>
                <a:spcPts val="1400"/>
              </a:lnSpc>
              <a:spcAft>
                <a:spcPts val="0"/>
              </a:spcAft>
            </a:pPr>
            <a:r>
              <a:rPr lang="ja-JP" altLang="en-US" sz="900" kern="0" spc="10" dirty="0" smtClean="0">
                <a:solidFill>
                  <a:srgbClr val="000000"/>
                </a:solidFill>
                <a:effectLst/>
                <a:latin typeface="+mj-ea"/>
                <a:ea typeface="+mj-ea"/>
                <a:cs typeface="Times New Roman" panose="02020603050405020304" pitchFamily="18" charset="0"/>
              </a:rPr>
              <a:t>（</a:t>
            </a:r>
            <a:r>
              <a:rPr lang="ja-JP" sz="900" kern="0" spc="10" dirty="0" smtClean="0">
                <a:solidFill>
                  <a:srgbClr val="000000"/>
                </a:solidFill>
                <a:effectLst/>
                <a:latin typeface="+mj-ea"/>
                <a:ea typeface="+mj-ea"/>
                <a:cs typeface="Times New Roman" panose="02020603050405020304" pitchFamily="18" charset="0"/>
              </a:rPr>
              <a:t>郡山市</a:t>
            </a:r>
            <a:r>
              <a:rPr lang="ja-JP" sz="900" kern="0" spc="10" dirty="0">
                <a:solidFill>
                  <a:srgbClr val="000000"/>
                </a:solidFill>
                <a:effectLst/>
                <a:latin typeface="+mj-ea"/>
                <a:ea typeface="+mj-ea"/>
                <a:cs typeface="Times New Roman" panose="02020603050405020304" pitchFamily="18" charset="0"/>
              </a:rPr>
              <a:t>）</a:t>
            </a:r>
            <a:endParaRPr lang="ja-JP" sz="900" kern="100" dirty="0">
              <a:effectLst/>
              <a:latin typeface="+mj-ea"/>
              <a:ea typeface="+mj-ea"/>
              <a:cs typeface="Times New Roman" panose="02020603050405020304" pitchFamily="18" charset="0"/>
            </a:endParaRPr>
          </a:p>
        </p:txBody>
      </p:sp>
      <p:sp>
        <p:nvSpPr>
          <p:cNvPr id="69" name="正方形/長方形 68"/>
          <p:cNvSpPr/>
          <p:nvPr/>
        </p:nvSpPr>
        <p:spPr>
          <a:xfrm>
            <a:off x="10955285" y="3934420"/>
            <a:ext cx="1498261" cy="322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zh-TW" altLang="en-US" sz="900" kern="0" spc="1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国立環境研究所福島支部（三春町）</a:t>
            </a:r>
            <a:endPar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24" name="グループ化 23"/>
          <p:cNvGrpSpPr/>
          <p:nvPr/>
        </p:nvGrpSpPr>
        <p:grpSpPr>
          <a:xfrm>
            <a:off x="2637892" y="1708223"/>
            <a:ext cx="2583344" cy="2549732"/>
            <a:chOff x="2818877" y="2147610"/>
            <a:chExt cx="2583344" cy="2549732"/>
          </a:xfrm>
        </p:grpSpPr>
        <p:pic>
          <p:nvPicPr>
            <p:cNvPr id="9" name="図 8"/>
            <p:cNvPicPr>
              <a:picLocks noChangeAspect="1"/>
            </p:cNvPicPr>
            <p:nvPr/>
          </p:nvPicPr>
          <p:blipFill>
            <a:blip r:embed="rId3"/>
            <a:stretch>
              <a:fillRect/>
            </a:stretch>
          </p:blipFill>
          <p:spPr>
            <a:xfrm>
              <a:off x="2818877" y="2147610"/>
              <a:ext cx="2583344" cy="2549732"/>
            </a:xfrm>
            <a:prstGeom prst="rect">
              <a:avLst/>
            </a:prstGeom>
          </p:spPr>
        </p:pic>
        <p:sp>
          <p:nvSpPr>
            <p:cNvPr id="19" name="角丸四角形 18"/>
            <p:cNvSpPr/>
            <p:nvPr/>
          </p:nvSpPr>
          <p:spPr>
            <a:xfrm>
              <a:off x="2838144" y="2177868"/>
              <a:ext cx="2532251" cy="2489057"/>
            </a:xfrm>
            <a:prstGeom prst="roundRect">
              <a:avLst>
                <a:gd name="adj" fmla="val 157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grpSp>
      <p:pic>
        <p:nvPicPr>
          <p:cNvPr id="12" name="図 11"/>
          <p:cNvPicPr>
            <a:picLocks noChangeAspect="1"/>
          </p:cNvPicPr>
          <p:nvPr/>
        </p:nvPicPr>
        <p:blipFill rotWithShape="1">
          <a:blip r:embed="rId4">
            <a:lum bright="4000"/>
          </a:blip>
          <a:srcRect l="50354"/>
          <a:stretch/>
        </p:blipFill>
        <p:spPr>
          <a:xfrm>
            <a:off x="11016304" y="2902526"/>
            <a:ext cx="1378151" cy="947897"/>
          </a:xfrm>
          <a:prstGeom prst="rect">
            <a:avLst/>
          </a:prstGeom>
        </p:spPr>
      </p:pic>
      <p:grpSp>
        <p:nvGrpSpPr>
          <p:cNvPr id="18" name="グループ化 17"/>
          <p:cNvGrpSpPr/>
          <p:nvPr/>
        </p:nvGrpSpPr>
        <p:grpSpPr>
          <a:xfrm>
            <a:off x="509510" y="5710681"/>
            <a:ext cx="11928103" cy="3319131"/>
            <a:chOff x="301658" y="6047717"/>
            <a:chExt cx="11928103" cy="3319131"/>
          </a:xfrm>
        </p:grpSpPr>
        <p:cxnSp>
          <p:nvCxnSpPr>
            <p:cNvPr id="16" name="直線矢印コネクタ 15"/>
            <p:cNvCxnSpPr/>
            <p:nvPr/>
          </p:nvCxnSpPr>
          <p:spPr>
            <a:xfrm flipV="1">
              <a:off x="10620159" y="7085567"/>
              <a:ext cx="0" cy="227131"/>
            </a:xfrm>
            <a:prstGeom prst="straightConnector1">
              <a:avLst/>
            </a:prstGeom>
            <a:ln w="38100">
              <a:solidFill>
                <a:srgbClr val="FF5B5B"/>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rotWithShape="1">
            <a:blip r:embed="rId5"/>
            <a:srcRect l="5428" t="3643" r="7133" b="5596"/>
            <a:stretch/>
          </p:blipFill>
          <p:spPr>
            <a:xfrm>
              <a:off x="7139636" y="6385523"/>
              <a:ext cx="4419600" cy="2981325"/>
            </a:xfrm>
            <a:prstGeom prst="rect">
              <a:avLst/>
            </a:prstGeom>
          </p:spPr>
        </p:pic>
        <p:sp>
          <p:nvSpPr>
            <p:cNvPr id="71" name="角丸四角形 70"/>
            <p:cNvSpPr/>
            <p:nvPr/>
          </p:nvSpPr>
          <p:spPr>
            <a:xfrm>
              <a:off x="8247443" y="7745498"/>
              <a:ext cx="2670010" cy="1194990"/>
            </a:xfrm>
            <a:prstGeom prst="roundRect">
              <a:avLst>
                <a:gd name="adj" fmla="val 12242"/>
              </a:avLst>
            </a:prstGeom>
            <a:solidFill>
              <a:srgbClr val="FFFFAF">
                <a:alpha val="32000"/>
              </a:srgbClr>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a:t>
              </a:r>
              <a:r>
                <a:rPr lang="ja-JP" altLang="en-US" sz="1000" b="1" dirty="0" smtClean="0">
                  <a:solidFill>
                    <a:schemeClr val="accent5"/>
                  </a:solidFill>
                  <a:latin typeface="ＭＳ ゴシック" panose="020B0609070205080204" pitchFamily="49" charset="-128"/>
                  <a:ea typeface="ＭＳ ゴシック" panose="020B0609070205080204" pitchFamily="49" charset="-128"/>
                </a:rPr>
                <a:t>予測される人口</a:t>
              </a:r>
              <a:r>
                <a:rPr lang="ja-JP" altLang="en-US" sz="1200" b="1" dirty="0" smtClean="0">
                  <a:solidFill>
                    <a:schemeClr val="accent5"/>
                  </a:solidFill>
                  <a:latin typeface="ＭＳ ゴシック" panose="020B0609070205080204" pitchFamily="49" charset="-128"/>
                  <a:ea typeface="ＭＳ ゴシック" panose="020B0609070205080204" pitchFamily="49" charset="-128"/>
                </a:rPr>
                <a:t>：</a:t>
              </a:r>
              <a:r>
                <a:rPr lang="en-US" altLang="ja-JP" sz="1400" b="1" u="sng" dirty="0" smtClean="0">
                  <a:solidFill>
                    <a:schemeClr val="accent5"/>
                  </a:solidFill>
                  <a:latin typeface="ＭＳ ゴシック" panose="020B0609070205080204" pitchFamily="49" charset="-128"/>
                  <a:ea typeface="ＭＳ ゴシック" panose="020B0609070205080204" pitchFamily="49" charset="-128"/>
                </a:rPr>
                <a:t>457,278</a:t>
              </a:r>
              <a:r>
                <a:rPr lang="ja-JP" altLang="en-US" sz="1200" b="1" dirty="0" smtClean="0">
                  <a:solidFill>
                    <a:schemeClr val="accent5"/>
                  </a:solidFill>
                  <a:latin typeface="ＭＳ ゴシック" panose="020B0609070205080204" pitchFamily="49" charset="-128"/>
                  <a:ea typeface="ＭＳ ゴシック" panose="020B0609070205080204" pitchFamily="49" charset="-128"/>
                </a:rPr>
                <a:t>人</a:t>
              </a:r>
              <a:endParaRPr lang="en-US" altLang="ja-JP" sz="1200" b="1" dirty="0" smtClean="0">
                <a:solidFill>
                  <a:schemeClr val="accent5"/>
                </a:solidFill>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（社人研準拠　独自推計）</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endParaRPr lang="en-US" altLang="ja-JP" sz="700" dirty="0" smtClean="0">
                <a:latin typeface="ＭＳ ゴシック" panose="020B0609070205080204" pitchFamily="49" charset="-128"/>
                <a:ea typeface="ＭＳ ゴシック" panose="020B0609070205080204" pitchFamily="49" charset="-128"/>
              </a:endParaRPr>
            </a:p>
            <a:p>
              <a:r>
                <a:rPr lang="en-US" altLang="ja-JP" sz="10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1000" b="1"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latin typeface="ＭＳ ゴシック" panose="020B0609070205080204" pitchFamily="49" charset="-128"/>
                  <a:ea typeface="ＭＳ ゴシック" panose="020B0609070205080204" pitchFamily="49" charset="-128"/>
                </a:rPr>
                <a:t> </a:t>
              </a:r>
              <a:r>
                <a:rPr lang="ja-JP" altLang="en-US" sz="1400" b="1" dirty="0">
                  <a:solidFill>
                    <a:srgbClr val="FF0000"/>
                  </a:solidFill>
                  <a:latin typeface="ＭＳ ゴシック" panose="020B0609070205080204" pitchFamily="49" charset="-128"/>
                  <a:ea typeface="ＭＳ ゴシック" panose="020B0609070205080204" pitchFamily="49" charset="-128"/>
                </a:rPr>
                <a:t>目標人口</a:t>
              </a:r>
              <a:r>
                <a:rPr lang="ja-JP" altLang="en-US" sz="1600" dirty="0">
                  <a:solidFill>
                    <a:srgbClr val="FF0000"/>
                  </a:solidFill>
                  <a:latin typeface="ＭＳ ゴシック" panose="020B0609070205080204" pitchFamily="49" charset="-128"/>
                  <a:ea typeface="ＭＳ ゴシック" panose="020B0609070205080204" pitchFamily="49" charset="-128"/>
                </a:rPr>
                <a:t>：</a:t>
              </a:r>
              <a:r>
                <a:rPr lang="en-US" altLang="ja-JP" sz="1800" b="1" u="sng" dirty="0">
                  <a:solidFill>
                    <a:srgbClr val="FF0000"/>
                  </a:solidFill>
                  <a:latin typeface="ＭＳ ゴシック" panose="020B0609070205080204" pitchFamily="49" charset="-128"/>
                  <a:ea typeface="ＭＳ ゴシック" panose="020B0609070205080204" pitchFamily="49" charset="-128"/>
                </a:rPr>
                <a:t>527,718</a:t>
              </a:r>
              <a:r>
                <a:rPr lang="ja-JP" altLang="en-US" sz="1800" b="1" u="sng" dirty="0">
                  <a:solidFill>
                    <a:srgbClr val="FF0000"/>
                  </a:solidFill>
                  <a:latin typeface="ＭＳ ゴシック" panose="020B0609070205080204" pitchFamily="49" charset="-128"/>
                  <a:ea typeface="ＭＳ ゴシック" panose="020B0609070205080204" pitchFamily="49" charset="-128"/>
                </a:rPr>
                <a:t>人</a:t>
              </a:r>
              <a:endParaRPr lang="en-US" altLang="ja-JP" sz="1600" b="1" u="sng" dirty="0">
                <a:solidFill>
                  <a:srgbClr val="FF0000"/>
                </a:solidFill>
                <a:latin typeface="ＭＳ ゴシック" panose="020B0609070205080204" pitchFamily="49" charset="-128"/>
                <a:ea typeface="ＭＳ ゴシック" panose="020B0609070205080204" pitchFamily="49" charset="-128"/>
              </a:endParaRPr>
            </a:p>
            <a:p>
              <a:r>
                <a:rPr lang="en-US" altLang="ja-JP" sz="900" dirty="0" smtClean="0">
                  <a:solidFill>
                    <a:srgbClr val="FF0000"/>
                  </a:solidFill>
                  <a:latin typeface="ＭＳ ゴシック" panose="020B0609070205080204" pitchFamily="49" charset="-128"/>
                  <a:ea typeface="ＭＳ ゴシック" panose="020B0609070205080204" pitchFamily="49" charset="-128"/>
                </a:rPr>
                <a:t>      (</a:t>
              </a:r>
              <a:r>
                <a:rPr lang="ja-JP" altLang="en-US" sz="900" dirty="0" smtClean="0">
                  <a:solidFill>
                    <a:srgbClr val="FF0000"/>
                  </a:solidFill>
                  <a:latin typeface="ＭＳ ゴシック" panose="020B0609070205080204" pitchFamily="49" charset="-128"/>
                  <a:ea typeface="ＭＳ ゴシック" panose="020B0609070205080204" pitchFamily="49" charset="-128"/>
                </a:rPr>
                <a:t>各市町村</a:t>
              </a:r>
              <a:r>
                <a:rPr lang="ja-JP" altLang="en-US" sz="900" dirty="0">
                  <a:solidFill>
                    <a:srgbClr val="FF0000"/>
                  </a:solidFill>
                  <a:latin typeface="ＭＳ ゴシック" panose="020B0609070205080204" pitchFamily="49" charset="-128"/>
                  <a:ea typeface="ＭＳ ゴシック" panose="020B0609070205080204" pitchFamily="49" charset="-128"/>
                </a:rPr>
                <a:t>人口ビジョン目標合計</a:t>
              </a:r>
              <a:r>
                <a:rPr lang="ja-JP" altLang="en-US" sz="9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900" b="1" u="sng" dirty="0">
                <a:solidFill>
                  <a:srgbClr val="FF0000"/>
                </a:solidFill>
                <a:latin typeface="ＭＳ ゴシック" panose="020B0609070205080204" pitchFamily="49" charset="-128"/>
                <a:ea typeface="ＭＳ ゴシック" panose="020B0609070205080204" pitchFamily="49" charset="-128"/>
              </a:endParaRPr>
            </a:p>
          </p:txBody>
        </p:sp>
        <p:sp>
          <p:nvSpPr>
            <p:cNvPr id="68" name="右矢印 67"/>
            <p:cNvSpPr/>
            <p:nvPr/>
          </p:nvSpPr>
          <p:spPr>
            <a:xfrm rot="16200000">
              <a:off x="10981081" y="7299023"/>
              <a:ext cx="348389" cy="194037"/>
            </a:xfrm>
            <a:prstGeom prst="rightArrow">
              <a:avLst>
                <a:gd name="adj1" fmla="val 50000"/>
                <a:gd name="adj2" fmla="val 62235"/>
              </a:avLst>
            </a:prstGeom>
            <a:solidFill>
              <a:srgbClr val="FF0000"/>
            </a:solidFill>
            <a:ln w="38100">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82" name="角丸四角形 81"/>
            <p:cNvSpPr/>
            <p:nvPr/>
          </p:nvSpPr>
          <p:spPr>
            <a:xfrm>
              <a:off x="10610567" y="7097975"/>
              <a:ext cx="603995" cy="113976"/>
            </a:xfrm>
            <a:prstGeom prst="roundRect">
              <a:avLst/>
            </a:prstGeom>
            <a:solidFill>
              <a:schemeClr val="bg1"/>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050" b="1" dirty="0">
                <a:solidFill>
                  <a:srgbClr val="FF0000"/>
                </a:solidFill>
                <a:latin typeface="ＭＳ ゴシック" panose="020B0609070205080204" pitchFamily="49" charset="-128"/>
                <a:ea typeface="ＭＳ ゴシック" panose="020B0609070205080204" pitchFamily="49" charset="-128"/>
              </a:endParaRPr>
            </a:p>
          </p:txBody>
        </p:sp>
        <p:sp>
          <p:nvSpPr>
            <p:cNvPr id="81" name="角丸四角形 80"/>
            <p:cNvSpPr/>
            <p:nvPr/>
          </p:nvSpPr>
          <p:spPr>
            <a:xfrm>
              <a:off x="10579528" y="7043417"/>
              <a:ext cx="1046828" cy="191267"/>
            </a:xfrm>
            <a:prstGeom prst="roundRect">
              <a:avLst/>
            </a:prstGeom>
            <a:no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b="1" dirty="0" smtClean="0">
                  <a:solidFill>
                    <a:srgbClr val="FF0000"/>
                  </a:solidFill>
                  <a:latin typeface="ＭＳ ゴシック" panose="020B0609070205080204" pitchFamily="49" charset="-128"/>
                  <a:ea typeface="ＭＳ ゴシック" panose="020B0609070205080204" pitchFamily="49" charset="-128"/>
                </a:rPr>
                <a:t>527,718</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人</a:t>
              </a:r>
              <a:endParaRPr lang="ja-JP" altLang="en-US" sz="1200" b="1" dirty="0">
                <a:solidFill>
                  <a:srgbClr val="FF0000"/>
                </a:solidFill>
                <a:latin typeface="ＭＳ ゴシック" panose="020B0609070205080204" pitchFamily="49" charset="-128"/>
                <a:ea typeface="ＭＳ ゴシック" panose="020B0609070205080204" pitchFamily="49" charset="-128"/>
              </a:endParaRPr>
            </a:p>
          </p:txBody>
        </p:sp>
        <p:sp>
          <p:nvSpPr>
            <p:cNvPr id="83" name="角丸四角形 82"/>
            <p:cNvSpPr/>
            <p:nvPr/>
          </p:nvSpPr>
          <p:spPr>
            <a:xfrm>
              <a:off x="10701652" y="9091775"/>
              <a:ext cx="580382" cy="216868"/>
            </a:xfrm>
            <a:prstGeom prst="roundRect">
              <a:avLst/>
            </a:prstGeom>
            <a:solidFill>
              <a:schemeClr val="bg1"/>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b="1" dirty="0" smtClean="0">
                  <a:solidFill>
                    <a:schemeClr val="tx1"/>
                  </a:solidFill>
                  <a:latin typeface="ＭＳ ゴシック" panose="020B0609070205080204" pitchFamily="49" charset="-128"/>
                  <a:ea typeface="ＭＳ ゴシック" panose="020B0609070205080204" pitchFamily="49" charset="-128"/>
                </a:rPr>
                <a:t>2040</a:t>
              </a:r>
              <a:endParaRPr lang="ja-JP" altLang="en-US" sz="1200" b="1" dirty="0">
                <a:solidFill>
                  <a:schemeClr val="tx1"/>
                </a:solidFill>
                <a:latin typeface="ＭＳ ゴシック" panose="020B0609070205080204" pitchFamily="49" charset="-128"/>
                <a:ea typeface="ＭＳ ゴシック" panose="020B0609070205080204" pitchFamily="49" charset="-128"/>
              </a:endParaRPr>
            </a:p>
          </p:txBody>
        </p:sp>
        <p:cxnSp>
          <p:nvCxnSpPr>
            <p:cNvPr id="13" name="直線矢印コネクタ 12"/>
            <p:cNvCxnSpPr/>
            <p:nvPr/>
          </p:nvCxnSpPr>
          <p:spPr>
            <a:xfrm>
              <a:off x="11027043" y="6965403"/>
              <a:ext cx="0" cy="2211328"/>
            </a:xfrm>
            <a:prstGeom prst="straightConnector1">
              <a:avLst/>
            </a:prstGeom>
            <a:ln w="317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8402424" y="6718822"/>
              <a:ext cx="0" cy="2457909"/>
            </a:xfrm>
            <a:prstGeom prst="straightConnector1">
              <a:avLst/>
            </a:prstGeom>
            <a:ln w="317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10724486" y="8506906"/>
              <a:ext cx="1505275" cy="601729"/>
            </a:xfrm>
            <a:prstGeom prst="roundRect">
              <a:avLst>
                <a:gd name="adj" fmla="val 9128"/>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長期的にも</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gn="ctr"/>
              <a:r>
                <a:rPr lang="en-US" altLang="ja-JP" sz="1100" dirty="0" smtClean="0">
                  <a:solidFill>
                    <a:schemeClr val="tx1"/>
                  </a:solidFill>
                  <a:latin typeface="ＭＳ ゴシック" panose="020B0609070205080204" pitchFamily="49" charset="-128"/>
                  <a:ea typeface="ＭＳ ゴシック" panose="020B0609070205080204" pitchFamily="49" charset="-128"/>
                </a:rPr>
                <a:t>50</a:t>
              </a:r>
              <a:r>
                <a:rPr lang="ja-JP" altLang="en-US" sz="1100" dirty="0" smtClean="0">
                  <a:solidFill>
                    <a:schemeClr val="tx1"/>
                  </a:solidFill>
                  <a:latin typeface="ＭＳ ゴシック" panose="020B0609070205080204" pitchFamily="49" charset="-128"/>
                  <a:ea typeface="ＭＳ ゴシック" panose="020B0609070205080204" pitchFamily="49" charset="-128"/>
                </a:rPr>
                <a:t>万人規模を維持</a:t>
              </a:r>
              <a:endParaRPr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120" name="角丸四角形 119"/>
            <p:cNvSpPr/>
            <p:nvPr/>
          </p:nvSpPr>
          <p:spPr>
            <a:xfrm>
              <a:off x="8628208" y="6267421"/>
              <a:ext cx="1288299" cy="335352"/>
            </a:xfrm>
            <a:prstGeom prst="roundRect">
              <a:avLst>
                <a:gd name="adj" fmla="val 12242"/>
              </a:avLst>
            </a:prstGeom>
            <a:solidFill>
              <a:schemeClr val="bg1"/>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900" b="1" u="sng" dirty="0">
                <a:solidFill>
                  <a:srgbClr val="FF0000"/>
                </a:solidFill>
                <a:latin typeface="ＭＳ ゴシック" panose="020B0609070205080204" pitchFamily="49" charset="-128"/>
                <a:ea typeface="ＭＳ ゴシック" panose="020B0609070205080204" pitchFamily="49" charset="-128"/>
              </a:endParaRPr>
            </a:p>
          </p:txBody>
        </p:sp>
        <p:sp>
          <p:nvSpPr>
            <p:cNvPr id="119" name="角丸四角形 118"/>
            <p:cNvSpPr/>
            <p:nvPr/>
          </p:nvSpPr>
          <p:spPr>
            <a:xfrm>
              <a:off x="6785973" y="6047717"/>
              <a:ext cx="3141635" cy="326587"/>
            </a:xfrm>
            <a:prstGeom prst="roundRect">
              <a:avLst>
                <a:gd name="adj" fmla="val 12242"/>
              </a:avLst>
            </a:prstGeom>
            <a:solidFill>
              <a:schemeClr val="bg1"/>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latin typeface="ＭＳ ゴシック" panose="020B0609070205080204" pitchFamily="49" charset="-128"/>
                  <a:ea typeface="ＭＳ ゴシック" panose="020B0609070205080204" pitchFamily="49" charset="-128"/>
                </a:rPr>
                <a:t>＜ </a:t>
              </a:r>
              <a:r>
                <a:rPr lang="ja-JP" altLang="en-US" sz="1400" b="1" dirty="0">
                  <a:latin typeface="ＭＳ ゴシック" panose="020B0609070205080204" pitchFamily="49" charset="-128"/>
                  <a:ea typeface="ＭＳ ゴシック" panose="020B0609070205080204" pitchFamily="49" charset="-128"/>
                </a:rPr>
                <a:t>圏域の人口目標</a:t>
              </a:r>
              <a:r>
                <a:rPr lang="ja-JP" altLang="en-US" sz="1400" b="1" dirty="0">
                  <a:solidFill>
                    <a:schemeClr val="tx1"/>
                  </a:solidFill>
                  <a:latin typeface="ＭＳ ゴシック" panose="020B0609070205080204" pitchFamily="49" charset="-128"/>
                  <a:ea typeface="ＭＳ ゴシック" panose="020B0609070205080204" pitchFamily="49" charset="-128"/>
                </a:rPr>
                <a:t>（</a:t>
              </a:r>
              <a:r>
                <a:rPr lang="en-US" altLang="ja-JP" sz="1400" b="1" dirty="0">
                  <a:solidFill>
                    <a:schemeClr val="tx1"/>
                  </a:solidFill>
                  <a:latin typeface="ＭＳ ゴシック" panose="020B0609070205080204" pitchFamily="49" charset="-128"/>
                  <a:ea typeface="ＭＳ ゴシック" panose="020B0609070205080204" pitchFamily="49" charset="-128"/>
                </a:rPr>
                <a:t>2040</a:t>
              </a:r>
              <a:r>
                <a:rPr lang="ja-JP" altLang="en-US" sz="1400" b="1" dirty="0">
                  <a:solidFill>
                    <a:schemeClr val="tx1"/>
                  </a:solidFill>
                  <a:latin typeface="ＭＳ ゴシック" panose="020B0609070205080204" pitchFamily="49" charset="-128"/>
                  <a:ea typeface="ＭＳ ゴシック" panose="020B0609070205080204" pitchFamily="49" charset="-128"/>
                </a:rPr>
                <a:t>年）</a:t>
              </a:r>
              <a:r>
                <a:rPr lang="ja-JP" altLang="en-US" sz="1400" b="1"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　</a:t>
              </a:r>
              <a:endParaRPr lang="en-US" altLang="ja-JP" sz="1000" b="1" u="sng" dirty="0">
                <a:solidFill>
                  <a:srgbClr val="FF0000"/>
                </a:solidFill>
                <a:latin typeface="ＭＳ ゴシック" panose="020B0609070205080204" pitchFamily="49" charset="-128"/>
                <a:ea typeface="ＭＳ ゴシック" panose="020B0609070205080204" pitchFamily="49" charset="-128"/>
              </a:endParaRPr>
            </a:p>
          </p:txBody>
        </p:sp>
        <p:sp>
          <p:nvSpPr>
            <p:cNvPr id="121" name="角丸四角形 120"/>
            <p:cNvSpPr/>
            <p:nvPr/>
          </p:nvSpPr>
          <p:spPr>
            <a:xfrm>
              <a:off x="301658" y="6056520"/>
              <a:ext cx="3141635" cy="326587"/>
            </a:xfrm>
            <a:prstGeom prst="roundRect">
              <a:avLst>
                <a:gd name="adj" fmla="val 12242"/>
              </a:avLst>
            </a:prstGeom>
            <a:solidFill>
              <a:schemeClr val="bg1"/>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latin typeface="ＭＳ ゴシック" panose="020B0609070205080204" pitchFamily="49" charset="-128"/>
                  <a:ea typeface="ＭＳ ゴシック" panose="020B0609070205080204" pitchFamily="49" charset="-128"/>
                </a:rPr>
                <a:t>＜ </a:t>
              </a:r>
              <a:r>
                <a:rPr lang="ja-JP" altLang="en-US" sz="1400" b="1" dirty="0">
                  <a:latin typeface="ＭＳ ゴシック" panose="020B0609070205080204" pitchFamily="49" charset="-128"/>
                  <a:ea typeface="ＭＳ ゴシック" panose="020B0609070205080204" pitchFamily="49" charset="-128"/>
                </a:rPr>
                <a:t>圏域</a:t>
              </a:r>
              <a:r>
                <a:rPr lang="ja-JP" altLang="en-US" sz="1400" b="1" dirty="0" smtClean="0">
                  <a:latin typeface="ＭＳ ゴシック" panose="020B0609070205080204" pitchFamily="49" charset="-128"/>
                  <a:ea typeface="ＭＳ ゴシック" panose="020B0609070205080204" pitchFamily="49" charset="-128"/>
                </a:rPr>
                <a:t>の中長期的な目標 ＞</a:t>
              </a:r>
              <a:r>
                <a:rPr lang="ja-JP" altLang="en-US" sz="1400" dirty="0" smtClean="0">
                  <a:latin typeface="ＭＳ ゴシック" panose="020B0609070205080204" pitchFamily="49" charset="-128"/>
                  <a:ea typeface="ＭＳ ゴシック" panose="020B0609070205080204" pitchFamily="49" charset="-128"/>
                </a:rPr>
                <a:t>　</a:t>
              </a:r>
              <a:endParaRPr lang="en-US" altLang="ja-JP" sz="1000" b="1" u="sng" dirty="0">
                <a:solidFill>
                  <a:srgbClr val="FF0000"/>
                </a:solidFill>
                <a:latin typeface="ＭＳ ゴシック" panose="020B0609070205080204" pitchFamily="49" charset="-128"/>
                <a:ea typeface="ＭＳ ゴシック" panose="020B0609070205080204" pitchFamily="49" charset="-128"/>
              </a:endParaRPr>
            </a:p>
          </p:txBody>
        </p:sp>
      </p:grpSp>
      <p:pic>
        <p:nvPicPr>
          <p:cNvPr id="14" name="図 13"/>
          <p:cNvPicPr>
            <a:picLocks noChangeAspect="1"/>
          </p:cNvPicPr>
          <p:nvPr/>
        </p:nvPicPr>
        <p:blipFill rotWithShape="1">
          <a:blip r:embed="rId6"/>
          <a:srcRect l="4174" t="8069" r="32350" b="49644"/>
          <a:stretch/>
        </p:blipFill>
        <p:spPr>
          <a:xfrm>
            <a:off x="9817811" y="1216095"/>
            <a:ext cx="2623241" cy="1399063"/>
          </a:xfrm>
          <a:prstGeom prst="rect">
            <a:avLst/>
          </a:prstGeom>
        </p:spPr>
      </p:pic>
      <p:pic>
        <p:nvPicPr>
          <p:cNvPr id="5" name="図 4"/>
          <p:cNvPicPr>
            <a:picLocks noChangeAspect="1"/>
          </p:cNvPicPr>
          <p:nvPr/>
        </p:nvPicPr>
        <p:blipFill rotWithShape="1">
          <a:blip r:embed="rId7">
            <a:extLst>
              <a:ext uri="{28A0092B-C50C-407E-A947-70E740481C1C}">
                <a14:useLocalDpi xmlns:a14="http://schemas.microsoft.com/office/drawing/2010/main" val="0"/>
              </a:ext>
            </a:extLst>
          </a:blip>
          <a:srcRect l="17439" t="18944" r="11988"/>
          <a:stretch/>
        </p:blipFill>
        <p:spPr>
          <a:xfrm>
            <a:off x="9559670" y="2907332"/>
            <a:ext cx="1418940" cy="916705"/>
          </a:xfrm>
          <a:prstGeom prst="rect">
            <a:avLst/>
          </a:prstGeom>
        </p:spPr>
      </p:pic>
      <p:grpSp>
        <p:nvGrpSpPr>
          <p:cNvPr id="15" name="グループ化 14"/>
          <p:cNvGrpSpPr/>
          <p:nvPr/>
        </p:nvGrpSpPr>
        <p:grpSpPr>
          <a:xfrm>
            <a:off x="509510" y="5928065"/>
            <a:ext cx="6473190" cy="3274164"/>
            <a:chOff x="322036" y="6367452"/>
            <a:chExt cx="6473190" cy="3274164"/>
          </a:xfrm>
        </p:grpSpPr>
        <p:grpSp>
          <p:nvGrpSpPr>
            <p:cNvPr id="75" name="グループ化 74"/>
            <p:cNvGrpSpPr/>
            <p:nvPr/>
          </p:nvGrpSpPr>
          <p:grpSpPr>
            <a:xfrm>
              <a:off x="322036" y="6435097"/>
              <a:ext cx="6473190" cy="3206519"/>
              <a:chOff x="0" y="429502"/>
              <a:chExt cx="6473356" cy="3206627"/>
            </a:xfrm>
          </p:grpSpPr>
          <p:grpSp>
            <p:nvGrpSpPr>
              <p:cNvPr id="91" name="グループ化 90"/>
              <p:cNvGrpSpPr/>
              <p:nvPr/>
            </p:nvGrpSpPr>
            <p:grpSpPr>
              <a:xfrm>
                <a:off x="86982" y="429502"/>
                <a:ext cx="5725189" cy="445273"/>
                <a:chOff x="-313068" y="429502"/>
                <a:chExt cx="5725189" cy="445273"/>
              </a:xfrm>
            </p:grpSpPr>
            <p:sp>
              <p:nvSpPr>
                <p:cNvPr id="107" name="正方形/長方形 106"/>
                <p:cNvSpPr/>
                <p:nvPr/>
              </p:nvSpPr>
              <p:spPr>
                <a:xfrm>
                  <a:off x="-313068" y="429502"/>
                  <a:ext cx="1562591" cy="44527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100" dirty="0">
                      <a:effectLst/>
                      <a:ea typeface="ＭＳ ゴシック" panose="020B0609070205080204" pitchFamily="49" charset="-128"/>
                      <a:cs typeface="Times New Roman" panose="02020603050405020304" pitchFamily="18" charset="0"/>
                    </a:rPr>
                    <a:t>短期目標</a:t>
                  </a:r>
                  <a:endParaRPr lang="ja-JP" sz="1050" kern="100" dirty="0">
                    <a:effectLst/>
                    <a:ea typeface="ＭＳ 明朝" panose="02020609040205080304" pitchFamily="17" charset="-128"/>
                    <a:cs typeface="Times New Roman" panose="02020603050405020304" pitchFamily="18" charset="0"/>
                  </a:endParaRPr>
                </a:p>
              </p:txBody>
            </p:sp>
            <p:sp>
              <p:nvSpPr>
                <p:cNvPr id="109" name="正方形/長方形 108"/>
                <p:cNvSpPr/>
                <p:nvPr/>
              </p:nvSpPr>
              <p:spPr>
                <a:xfrm>
                  <a:off x="1209105" y="429502"/>
                  <a:ext cx="2028280" cy="44527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100" dirty="0">
                      <a:effectLst/>
                      <a:ea typeface="ＭＳ ゴシック" panose="020B0609070205080204" pitchFamily="49" charset="-128"/>
                      <a:cs typeface="Times New Roman" panose="02020603050405020304" pitchFamily="18" charset="0"/>
                    </a:rPr>
                    <a:t>中長期目標</a:t>
                  </a:r>
                  <a:endParaRPr lang="ja-JP" sz="1050" kern="100" dirty="0">
                    <a:effectLst/>
                    <a:ea typeface="ＭＳ 明朝" panose="02020609040205080304" pitchFamily="17" charset="-128"/>
                    <a:cs typeface="Times New Roman" panose="02020603050405020304" pitchFamily="18" charset="0"/>
                  </a:endParaRPr>
                </a:p>
              </p:txBody>
            </p:sp>
            <p:sp>
              <p:nvSpPr>
                <p:cNvPr id="110" name="正方形/長方形 109"/>
                <p:cNvSpPr/>
                <p:nvPr/>
              </p:nvSpPr>
              <p:spPr>
                <a:xfrm>
                  <a:off x="3287211" y="429502"/>
                  <a:ext cx="2124910" cy="44527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100" dirty="0">
                      <a:effectLst/>
                      <a:ea typeface="ＭＳ ゴシック" panose="020B0609070205080204" pitchFamily="49" charset="-128"/>
                      <a:cs typeface="Times New Roman" panose="02020603050405020304" pitchFamily="18" charset="0"/>
                    </a:rPr>
                    <a:t>長期目標</a:t>
                  </a:r>
                  <a:endParaRPr lang="ja-JP" sz="1050" kern="100" dirty="0">
                    <a:effectLst/>
                    <a:ea typeface="ＭＳ 明朝" panose="02020609040205080304" pitchFamily="17" charset="-128"/>
                    <a:cs typeface="Times New Roman" panose="02020603050405020304" pitchFamily="18" charset="0"/>
                  </a:endParaRPr>
                </a:p>
              </p:txBody>
            </p:sp>
          </p:grpSp>
          <p:grpSp>
            <p:nvGrpSpPr>
              <p:cNvPr id="92" name="グループ化 91"/>
              <p:cNvGrpSpPr/>
              <p:nvPr/>
            </p:nvGrpSpPr>
            <p:grpSpPr>
              <a:xfrm>
                <a:off x="0" y="533615"/>
                <a:ext cx="6153834" cy="2667173"/>
                <a:chOff x="0" y="133565"/>
                <a:chExt cx="6153834" cy="2667173"/>
              </a:xfrm>
            </p:grpSpPr>
            <p:sp>
              <p:nvSpPr>
                <p:cNvPr id="96" name="正方形/長方形 95"/>
                <p:cNvSpPr/>
                <p:nvPr/>
              </p:nvSpPr>
              <p:spPr>
                <a:xfrm>
                  <a:off x="114300" y="373990"/>
                  <a:ext cx="276987" cy="2281464"/>
                </a:xfrm>
                <a:prstGeom prst="rect">
                  <a:avLst/>
                </a:prstGeom>
                <a:solidFill>
                  <a:schemeClr val="accent4">
                    <a:lumMod val="20000"/>
                    <a:lumOff val="8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just">
                    <a:spcAft>
                      <a:spcPts val="0"/>
                    </a:spcAft>
                  </a:pPr>
                  <a:r>
                    <a:rPr lang="en-US" sz="12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97" name="ホームベース 96"/>
                <p:cNvSpPr/>
                <p:nvPr/>
              </p:nvSpPr>
              <p:spPr>
                <a:xfrm>
                  <a:off x="475717" y="382443"/>
                  <a:ext cx="1248306" cy="2274918"/>
                </a:xfrm>
                <a:prstGeom prst="homePlate">
                  <a:avLst>
                    <a:gd name="adj" fmla="val 29048"/>
                  </a:avLst>
                </a:prstGeom>
                <a:solidFill>
                  <a:schemeClr val="accent4">
                    <a:lumMod val="20000"/>
                    <a:lumOff val="8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kern="100" dirty="0">
                      <a:effectLst/>
                      <a:ea typeface="ＭＳ ゴシック" panose="020B0609070205080204" pitchFamily="49" charset="-128"/>
                      <a:cs typeface="Times New Roman" panose="02020603050405020304" pitchFamily="18" charset="0"/>
                    </a:rPr>
                    <a:t>連携可能な事業からスモールスタートで取り組み、広域連携の土台を築く。</a:t>
                  </a:r>
                  <a:endParaRPr lang="ja-JP" sz="1050" kern="100" dirty="0">
                    <a:effectLst/>
                    <a:ea typeface="ＭＳ 明朝" panose="02020609040205080304" pitchFamily="17" charset="-128"/>
                    <a:cs typeface="Times New Roman" panose="02020603050405020304" pitchFamily="18" charset="0"/>
                  </a:endParaRPr>
                </a:p>
              </p:txBody>
            </p:sp>
            <p:sp>
              <p:nvSpPr>
                <p:cNvPr id="98" name="ホームベース 97"/>
                <p:cNvSpPr/>
                <p:nvPr/>
              </p:nvSpPr>
              <p:spPr>
                <a:xfrm>
                  <a:off x="1933575" y="382443"/>
                  <a:ext cx="1892228" cy="2274918"/>
                </a:xfrm>
                <a:prstGeom prst="homePlate">
                  <a:avLst>
                    <a:gd name="adj" fmla="val 23258"/>
                  </a:avLst>
                </a:prstGeom>
                <a:solidFill>
                  <a:schemeClr val="accent4">
                    <a:lumMod val="40000"/>
                    <a:lumOff val="6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kern="100">
                      <a:effectLst/>
                      <a:ea typeface="ＭＳ ゴシック" panose="020B0609070205080204" pitchFamily="49" charset="-128"/>
                      <a:cs typeface="Times New Roman" panose="02020603050405020304" pitchFamily="18" charset="0"/>
                    </a:rPr>
                    <a:t>・産学金官連携、市町村間連携を本格化させ、住民が圏域形成メリットを実感できる。</a:t>
                  </a:r>
                  <a:endParaRPr lang="ja-JP" sz="1050" kern="100">
                    <a:effectLst/>
                    <a:ea typeface="ＭＳ 明朝" panose="02020609040205080304" pitchFamily="17" charset="-128"/>
                    <a:cs typeface="Times New Roman" panose="02020603050405020304" pitchFamily="18" charset="0"/>
                  </a:endParaRPr>
                </a:p>
                <a:p>
                  <a:pPr algn="l">
                    <a:spcAft>
                      <a:spcPts val="0"/>
                    </a:spcAft>
                  </a:pPr>
                  <a:r>
                    <a:rPr lang="ja-JP" sz="1200" kern="100">
                      <a:effectLst/>
                      <a:ea typeface="ＭＳ ゴシック" panose="020B0609070205080204" pitchFamily="49" charset="-128"/>
                      <a:cs typeface="Times New Roman" panose="02020603050405020304" pitchFamily="18" charset="0"/>
                    </a:rPr>
                    <a:t>・各市町村それぞれの主体的なまちづくりによる将来展望実現に相互に資する。</a:t>
                  </a:r>
                  <a:endParaRPr lang="ja-JP" sz="1050" kern="100">
                    <a:effectLst/>
                    <a:ea typeface="ＭＳ 明朝" panose="02020609040205080304" pitchFamily="17" charset="-128"/>
                    <a:cs typeface="Times New Roman" panose="02020603050405020304" pitchFamily="18" charset="0"/>
                  </a:endParaRPr>
                </a:p>
              </p:txBody>
            </p:sp>
            <p:sp>
              <p:nvSpPr>
                <p:cNvPr id="99" name="ホームベース 98"/>
                <p:cNvSpPr/>
                <p:nvPr/>
              </p:nvSpPr>
              <p:spPr>
                <a:xfrm>
                  <a:off x="4057447" y="390597"/>
                  <a:ext cx="1953464" cy="2266649"/>
                </a:xfrm>
                <a:prstGeom prst="homePlate">
                  <a:avLst>
                    <a:gd name="adj" fmla="val 25359"/>
                  </a:avLst>
                </a:prstGeom>
                <a:solidFill>
                  <a:schemeClr val="accent4">
                    <a:lumMod val="60000"/>
                    <a:lumOff val="4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200" kern="10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01" name="正方形/長方形 100"/>
                <p:cNvSpPr/>
                <p:nvPr/>
              </p:nvSpPr>
              <p:spPr>
                <a:xfrm>
                  <a:off x="1762125" y="383785"/>
                  <a:ext cx="47623" cy="2283101"/>
                </a:xfrm>
                <a:prstGeom prst="rect">
                  <a:avLst/>
                </a:prstGeom>
                <a:solidFill>
                  <a:schemeClr val="accent4">
                    <a:lumMod val="40000"/>
                    <a:lumOff val="6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02" name="正方形/長方形 101"/>
                <p:cNvSpPr/>
                <p:nvPr/>
              </p:nvSpPr>
              <p:spPr>
                <a:xfrm>
                  <a:off x="1847850" y="383785"/>
                  <a:ext cx="47623" cy="2283101"/>
                </a:xfrm>
                <a:prstGeom prst="rect">
                  <a:avLst/>
                </a:prstGeom>
                <a:solidFill>
                  <a:schemeClr val="accent4">
                    <a:lumMod val="40000"/>
                    <a:lumOff val="6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03" name="正方形/長方形 102"/>
                <p:cNvSpPr/>
                <p:nvPr/>
              </p:nvSpPr>
              <p:spPr>
                <a:xfrm>
                  <a:off x="0" y="638077"/>
                  <a:ext cx="563223" cy="2162661"/>
                </a:xfrm>
                <a:prstGeom prst="rect">
                  <a:avLst/>
                </a:prstGeom>
                <a:noFill/>
                <a:ln w="6350">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just">
                    <a:spcAft>
                      <a:spcPts val="0"/>
                    </a:spcAft>
                  </a:pPr>
                  <a:r>
                    <a:rPr lang="ja-JP" sz="1200" kern="100" dirty="0">
                      <a:effectLst/>
                      <a:ea typeface="ＭＳ ゴシック" panose="020B0609070205080204" pitchFamily="49" charset="-128"/>
                      <a:cs typeface="Times New Roman" panose="02020603050405020304" pitchFamily="18" charset="0"/>
                    </a:rPr>
                    <a:t>こおりやま広域圏の形成</a:t>
                  </a:r>
                  <a:endParaRPr lang="ja-JP" sz="1050" kern="100" dirty="0">
                    <a:effectLst/>
                    <a:ea typeface="ＭＳ 明朝" panose="02020609040205080304" pitchFamily="17" charset="-128"/>
                    <a:cs typeface="Times New Roman" panose="02020603050405020304" pitchFamily="18" charset="0"/>
                  </a:endParaRPr>
                </a:p>
              </p:txBody>
            </p:sp>
            <p:sp>
              <p:nvSpPr>
                <p:cNvPr id="104" name="正方形/長方形 103"/>
                <p:cNvSpPr/>
                <p:nvPr/>
              </p:nvSpPr>
              <p:spPr>
                <a:xfrm>
                  <a:off x="3971925" y="383785"/>
                  <a:ext cx="47623" cy="2283101"/>
                </a:xfrm>
                <a:prstGeom prst="rect">
                  <a:avLst/>
                </a:prstGeom>
                <a:solidFill>
                  <a:schemeClr val="accent4">
                    <a:lumMod val="60000"/>
                    <a:lumOff val="4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05" name="正方形/長方形 104"/>
                <p:cNvSpPr/>
                <p:nvPr/>
              </p:nvSpPr>
              <p:spPr>
                <a:xfrm>
                  <a:off x="3895335" y="383785"/>
                  <a:ext cx="47623" cy="2283101"/>
                </a:xfrm>
                <a:prstGeom prst="rect">
                  <a:avLst/>
                </a:prstGeom>
                <a:solidFill>
                  <a:schemeClr val="accent4">
                    <a:lumMod val="60000"/>
                    <a:lumOff val="40000"/>
                  </a:schemeClr>
                </a:solid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06" name="ホームベース 105"/>
                <p:cNvSpPr/>
                <p:nvPr/>
              </p:nvSpPr>
              <p:spPr>
                <a:xfrm>
                  <a:off x="4048025" y="133565"/>
                  <a:ext cx="2105809" cy="2638210"/>
                </a:xfrm>
                <a:prstGeom prst="homePlate">
                  <a:avLst>
                    <a:gd name="adj" fmla="val 25359"/>
                  </a:avLst>
                </a:prstGeom>
                <a:noFill/>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kern="100" dirty="0">
                      <a:effectLst/>
                      <a:ea typeface="ＭＳ ゴシック" panose="020B0609070205080204" pitchFamily="49" charset="-128"/>
                      <a:cs typeface="Times New Roman" panose="02020603050405020304" pitchFamily="18" charset="0"/>
                    </a:rPr>
                    <a:t>・我が国の長期的な人口減少、少子高齢社会の進展を見据え、有機的連携により都市機能を維持し、持続可能な自治体プラットフォームを構築する。</a:t>
                  </a:r>
                  <a:endParaRPr lang="ja-JP" sz="1050" kern="100" dirty="0">
                    <a:effectLst/>
                    <a:ea typeface="ＭＳ 明朝" panose="02020609040205080304" pitchFamily="17" charset="-128"/>
                    <a:cs typeface="Times New Roman" panose="02020603050405020304" pitchFamily="18" charset="0"/>
                  </a:endParaRPr>
                </a:p>
              </p:txBody>
            </p:sp>
          </p:grpSp>
          <p:sp>
            <p:nvSpPr>
              <p:cNvPr id="93" name="正方形/長方形 92"/>
              <p:cNvSpPr/>
              <p:nvPr/>
            </p:nvSpPr>
            <p:spPr>
              <a:xfrm>
                <a:off x="285750" y="3190875"/>
                <a:ext cx="1184699" cy="4452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200" b="1" kern="100">
                    <a:effectLst/>
                    <a:latin typeface="ＭＳ ゴシック" panose="020B0609070205080204" pitchFamily="49" charset="-128"/>
                    <a:ea typeface="ＭＳ 明朝" panose="02020609040205080304" pitchFamily="17" charset="-128"/>
                    <a:cs typeface="Times New Roman" panose="02020603050405020304" pitchFamily="18" charset="0"/>
                  </a:rPr>
                  <a:t>2019</a:t>
                </a:r>
                <a:endParaRPr lang="ja-JP" sz="1050" kern="100">
                  <a:effectLst/>
                  <a:ea typeface="ＭＳ 明朝" panose="02020609040205080304" pitchFamily="17" charset="-128"/>
                  <a:cs typeface="Times New Roman" panose="02020603050405020304" pitchFamily="18" charset="0"/>
                </a:endParaRPr>
              </a:p>
            </p:txBody>
          </p:sp>
          <p:sp>
            <p:nvSpPr>
              <p:cNvPr id="94" name="正方形/長方形 93"/>
              <p:cNvSpPr/>
              <p:nvPr/>
            </p:nvSpPr>
            <p:spPr>
              <a:xfrm>
                <a:off x="1561465" y="3181350"/>
                <a:ext cx="1184699" cy="4452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2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2020</a:t>
                </a:r>
                <a:r>
                  <a:rPr lang="ja-JP" sz="1200" b="1" kern="100" dirty="0">
                    <a:effectLst/>
                    <a:ea typeface="ＭＳ ゴシック" panose="020B0609070205080204" pitchFamily="49" charset="-128"/>
                    <a:cs typeface="Times New Roman" panose="02020603050405020304" pitchFamily="18" charset="0"/>
                  </a:rPr>
                  <a:t>～</a:t>
                </a:r>
                <a:r>
                  <a:rPr lang="en-US" sz="1200" b="1"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altLang="ja-JP" sz="1200" b="1"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023</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5" name="正方形/長方形 94"/>
              <p:cNvSpPr/>
              <p:nvPr/>
            </p:nvSpPr>
            <p:spPr>
              <a:xfrm>
                <a:off x="5628640" y="3190771"/>
                <a:ext cx="844716" cy="44513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200" b="1" kern="100">
                    <a:effectLst/>
                    <a:latin typeface="ＭＳ ゴシック" panose="020B0609070205080204" pitchFamily="49" charset="-128"/>
                    <a:ea typeface="ＭＳ 明朝" panose="02020609040205080304" pitchFamily="17" charset="-128"/>
                    <a:cs typeface="Times New Roman" panose="02020603050405020304" pitchFamily="18" charset="0"/>
                  </a:rPr>
                  <a:t>2024</a:t>
                </a:r>
                <a:r>
                  <a:rPr lang="ja-JP" sz="1200" b="1" kern="100">
                    <a:effectLst/>
                    <a:ea typeface="ＭＳ ゴシック" panose="020B0609070205080204" pitchFamily="49" charset="-128"/>
                    <a:cs typeface="Times New Roman" panose="02020603050405020304" pitchFamily="18" charset="0"/>
                  </a:rPr>
                  <a:t>～</a:t>
                </a:r>
                <a:endParaRPr lang="ja-JP" sz="1050" kern="100">
                  <a:effectLst/>
                  <a:ea typeface="ＭＳ 明朝" panose="02020609040205080304" pitchFamily="17" charset="-128"/>
                  <a:cs typeface="Times New Roman" panose="02020603050405020304" pitchFamily="18" charset="0"/>
                </a:endParaRPr>
              </a:p>
            </p:txBody>
          </p:sp>
        </p:grpSp>
        <p:grpSp>
          <p:nvGrpSpPr>
            <p:cNvPr id="8" name="グループ化 7"/>
            <p:cNvGrpSpPr/>
            <p:nvPr/>
          </p:nvGrpSpPr>
          <p:grpSpPr>
            <a:xfrm>
              <a:off x="450272" y="6367452"/>
              <a:ext cx="5868035" cy="2884170"/>
              <a:chOff x="6161782" y="6339854"/>
              <a:chExt cx="5868035" cy="2884170"/>
            </a:xfrm>
          </p:grpSpPr>
          <p:cxnSp>
            <p:nvCxnSpPr>
              <p:cNvPr id="112" name="直線コネクタ 111"/>
              <p:cNvCxnSpPr/>
              <p:nvPr/>
            </p:nvCxnSpPr>
            <p:spPr>
              <a:xfrm>
                <a:off x="12020927" y="6339854"/>
                <a:ext cx="0" cy="2884170"/>
              </a:xfrm>
              <a:prstGeom prst="line">
                <a:avLst/>
              </a:prstGeom>
            </p:spPr>
            <p:style>
              <a:lnRef idx="1">
                <a:schemeClr val="dk1"/>
              </a:lnRef>
              <a:fillRef idx="0">
                <a:schemeClr val="dk1"/>
              </a:fillRef>
              <a:effectRef idx="0">
                <a:schemeClr val="dk1"/>
              </a:effectRef>
              <a:fontRef idx="minor">
                <a:schemeClr val="tx1"/>
              </a:fontRef>
            </p:style>
          </p:cxnSp>
          <p:cxnSp>
            <p:nvCxnSpPr>
              <p:cNvPr id="114" name="直線コネクタ 113"/>
              <p:cNvCxnSpPr/>
              <p:nvPr/>
            </p:nvCxnSpPr>
            <p:spPr>
              <a:xfrm>
                <a:off x="6161782" y="9159254"/>
                <a:ext cx="586803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直線コネクタ 114"/>
              <p:cNvCxnSpPr/>
              <p:nvPr/>
            </p:nvCxnSpPr>
            <p:spPr>
              <a:xfrm>
                <a:off x="6590407" y="9059559"/>
                <a:ext cx="0" cy="150495"/>
              </a:xfrm>
              <a:prstGeom prst="line">
                <a:avLst/>
              </a:prstGeom>
            </p:spPr>
            <p:style>
              <a:lnRef idx="1">
                <a:schemeClr val="dk1"/>
              </a:lnRef>
              <a:fillRef idx="0">
                <a:schemeClr val="dk1"/>
              </a:fillRef>
              <a:effectRef idx="0">
                <a:schemeClr val="dk1"/>
              </a:effectRef>
              <a:fontRef idx="minor">
                <a:schemeClr val="tx1"/>
              </a:fontRef>
            </p:style>
          </p:cxnSp>
          <p:cxnSp>
            <p:nvCxnSpPr>
              <p:cNvPr id="116" name="直線コネクタ 115"/>
              <p:cNvCxnSpPr/>
              <p:nvPr/>
            </p:nvCxnSpPr>
            <p:spPr>
              <a:xfrm>
                <a:off x="8044557" y="9068449"/>
                <a:ext cx="0" cy="150495"/>
              </a:xfrm>
              <a:prstGeom prst="line">
                <a:avLst/>
              </a:prstGeom>
            </p:spPr>
            <p:style>
              <a:lnRef idx="1">
                <a:schemeClr val="dk1"/>
              </a:lnRef>
              <a:fillRef idx="0">
                <a:schemeClr val="dk1"/>
              </a:fillRef>
              <a:effectRef idx="0">
                <a:schemeClr val="dk1"/>
              </a:effectRef>
              <a:fontRef idx="minor">
                <a:schemeClr val="tx1"/>
              </a:fontRef>
            </p:style>
          </p:cxnSp>
        </p:grpSp>
      </p:grpSp>
      <p:sp>
        <p:nvSpPr>
          <p:cNvPr id="122" name="角丸四角形 121"/>
          <p:cNvSpPr/>
          <p:nvPr/>
        </p:nvSpPr>
        <p:spPr>
          <a:xfrm>
            <a:off x="623807" y="5145337"/>
            <a:ext cx="1535234" cy="386317"/>
          </a:xfrm>
          <a:prstGeom prst="roundRect">
            <a:avLst>
              <a:gd name="adj" fmla="val 0"/>
            </a:avLst>
          </a:prstGeom>
          <a:solidFill>
            <a:srgbClr val="FF0000"/>
          </a:solidFill>
          <a:ln w="4445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smtClean="0">
                <a:solidFill>
                  <a:schemeClr val="bg1"/>
                </a:solidFill>
                <a:latin typeface="HGP創英角ｺﾞｼｯｸUB" panose="020B0900000000000000" pitchFamily="50" charset="-128"/>
                <a:ea typeface="HGP創英角ｺﾞｼｯｸUB" panose="020B0900000000000000" pitchFamily="50" charset="-128"/>
              </a:rPr>
              <a:t>将 来 像</a:t>
            </a:r>
            <a:endParaRPr lang="ja-JP" altLang="en-US" sz="1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4" name="角丸四角形 123"/>
          <p:cNvSpPr/>
          <p:nvPr/>
        </p:nvSpPr>
        <p:spPr>
          <a:xfrm>
            <a:off x="1927468" y="5145337"/>
            <a:ext cx="9839620" cy="386317"/>
          </a:xfrm>
          <a:prstGeom prst="roundRect">
            <a:avLst>
              <a:gd name="adj" fmla="val 0"/>
            </a:avLst>
          </a:prstGeom>
          <a:noFill/>
          <a:ln w="4445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smtClean="0">
                <a:solidFill>
                  <a:srgbClr val="FF0000"/>
                </a:solidFill>
                <a:latin typeface="HGP創英角ｺﾞｼｯｸUB" panose="020B0900000000000000" pitchFamily="50" charset="-128"/>
                <a:ea typeface="HGP創英角ｺﾞｼｯｸUB" panose="020B0900000000000000" pitchFamily="50" charset="-128"/>
              </a:rPr>
              <a:t>「広め合う、高め合う、助け合う」　こおりやま広域圏　　～ 持続可能な圏域の創生 ～</a:t>
            </a:r>
            <a:endParaRPr lang="en-US" altLang="ja-JP" sz="18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7" name="角丸四角形 126"/>
          <p:cNvSpPr/>
          <p:nvPr/>
        </p:nvSpPr>
        <p:spPr>
          <a:xfrm>
            <a:off x="5304982" y="1105540"/>
            <a:ext cx="1317967" cy="395341"/>
          </a:xfrm>
          <a:prstGeom prst="roundRect">
            <a:avLst>
              <a:gd name="adj" fmla="val 0"/>
            </a:avLst>
          </a:prstGeom>
          <a:solidFill>
            <a:schemeClr val="accent5"/>
          </a:solidFill>
          <a:ln w="44450" cmpd="sng">
            <a:solidFill>
              <a:schemeClr val="accent5"/>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j-ea"/>
                <a:ea typeface="+mj-ea"/>
              </a:rPr>
              <a:t>連携中枢</a:t>
            </a:r>
            <a:r>
              <a:rPr lang="ja-JP" altLang="en-US" sz="1200" b="1" dirty="0" smtClean="0">
                <a:solidFill>
                  <a:schemeClr val="bg1"/>
                </a:solidFill>
                <a:latin typeface="+mj-ea"/>
                <a:ea typeface="+mj-ea"/>
              </a:rPr>
              <a:t>都市圏</a:t>
            </a:r>
            <a:endParaRPr lang="en-US" altLang="ja-JP" sz="1200" b="1" dirty="0" smtClean="0">
              <a:solidFill>
                <a:schemeClr val="bg1"/>
              </a:solidFill>
              <a:latin typeface="+mj-ea"/>
              <a:ea typeface="+mj-ea"/>
            </a:endParaRPr>
          </a:p>
          <a:p>
            <a:pPr algn="ctr"/>
            <a:r>
              <a:rPr lang="ja-JP" altLang="en-US" sz="1200" b="1" dirty="0" smtClean="0">
                <a:solidFill>
                  <a:schemeClr val="bg1"/>
                </a:solidFill>
                <a:latin typeface="+mj-ea"/>
                <a:ea typeface="+mj-ea"/>
              </a:rPr>
              <a:t>の形成</a:t>
            </a:r>
            <a:endParaRPr lang="ja-JP" altLang="en-US" sz="1200" b="1" dirty="0">
              <a:solidFill>
                <a:schemeClr val="bg1"/>
              </a:solidFill>
              <a:latin typeface="+mj-ea"/>
              <a:ea typeface="+mj-ea"/>
            </a:endParaRPr>
          </a:p>
        </p:txBody>
      </p:sp>
      <p:sp>
        <p:nvSpPr>
          <p:cNvPr id="128" name="角丸四角形 127"/>
          <p:cNvSpPr/>
          <p:nvPr/>
        </p:nvSpPr>
        <p:spPr>
          <a:xfrm>
            <a:off x="5304982" y="1610622"/>
            <a:ext cx="1317967" cy="745122"/>
          </a:xfrm>
          <a:prstGeom prst="roundRect">
            <a:avLst>
              <a:gd name="adj" fmla="val 0"/>
            </a:avLst>
          </a:prstGeom>
          <a:solidFill>
            <a:schemeClr val="bg1"/>
          </a:solidFill>
          <a:ln w="28575" cmpd="sng">
            <a:solidFill>
              <a:schemeClr val="accent5"/>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tx1"/>
                </a:solidFill>
                <a:latin typeface="+mj-ea"/>
                <a:ea typeface="+mj-ea"/>
              </a:rPr>
              <a:t>郡山市が</a:t>
            </a:r>
            <a:endParaRPr lang="en-US" altLang="ja-JP" sz="1000" dirty="0" smtClean="0">
              <a:solidFill>
                <a:schemeClr val="tx1"/>
              </a:solidFill>
              <a:latin typeface="+mj-ea"/>
              <a:ea typeface="+mj-ea"/>
            </a:endParaRPr>
          </a:p>
          <a:p>
            <a:pPr algn="ctr"/>
            <a:r>
              <a:rPr lang="ja-JP" altLang="en-US" sz="1200" b="1" dirty="0" smtClean="0">
                <a:solidFill>
                  <a:srgbClr val="FF0000"/>
                </a:solidFill>
                <a:latin typeface="+mj-ea"/>
                <a:ea typeface="+mj-ea"/>
              </a:rPr>
              <a:t>連携</a:t>
            </a:r>
            <a:r>
              <a:rPr lang="ja-JP" altLang="en-US" sz="1200" b="1" dirty="0">
                <a:solidFill>
                  <a:srgbClr val="FF0000"/>
                </a:solidFill>
                <a:latin typeface="+mj-ea"/>
                <a:ea typeface="+mj-ea"/>
              </a:rPr>
              <a:t>中枢</a:t>
            </a:r>
            <a:r>
              <a:rPr lang="ja-JP" altLang="en-US" sz="1200" b="1" dirty="0" smtClean="0">
                <a:solidFill>
                  <a:srgbClr val="FF0000"/>
                </a:solidFill>
                <a:latin typeface="+mj-ea"/>
                <a:ea typeface="+mj-ea"/>
              </a:rPr>
              <a:t>都市</a:t>
            </a:r>
            <a:endParaRPr lang="en-US" altLang="ja-JP" sz="1200" b="1" dirty="0" smtClean="0">
              <a:solidFill>
                <a:srgbClr val="FF0000"/>
              </a:solidFill>
              <a:latin typeface="+mj-ea"/>
              <a:ea typeface="+mj-ea"/>
            </a:endParaRPr>
          </a:p>
          <a:p>
            <a:pPr algn="ctr"/>
            <a:r>
              <a:rPr lang="ja-JP" altLang="en-US" sz="1200" b="1" dirty="0" smtClean="0">
                <a:solidFill>
                  <a:srgbClr val="FF0000"/>
                </a:solidFill>
                <a:latin typeface="+mj-ea"/>
                <a:ea typeface="+mj-ea"/>
              </a:rPr>
              <a:t>宣　言</a:t>
            </a:r>
            <a:endParaRPr lang="en-US" altLang="ja-JP" sz="1200" b="1" dirty="0" smtClean="0">
              <a:solidFill>
                <a:srgbClr val="FF0000"/>
              </a:solidFill>
              <a:latin typeface="+mj-ea"/>
              <a:ea typeface="+mj-ea"/>
            </a:endParaRPr>
          </a:p>
          <a:p>
            <a:pPr algn="ct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2018</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9</a:t>
            </a:r>
            <a:r>
              <a:rPr lang="ja-JP" altLang="en-US" sz="1050" dirty="0" smtClean="0">
                <a:solidFill>
                  <a:schemeClr val="tx1"/>
                </a:solidFill>
                <a:latin typeface="+mj-ea"/>
                <a:ea typeface="+mj-ea"/>
              </a:rPr>
              <a:t>月</a:t>
            </a:r>
            <a:r>
              <a:rPr lang="en-US" altLang="ja-JP" sz="1050" dirty="0" smtClean="0">
                <a:solidFill>
                  <a:schemeClr val="tx1"/>
                </a:solidFill>
                <a:latin typeface="+mj-ea"/>
                <a:ea typeface="+mj-ea"/>
              </a:rPr>
              <a:t>4</a:t>
            </a:r>
            <a:r>
              <a:rPr lang="ja-JP" altLang="en-US" sz="1050" dirty="0" smtClean="0">
                <a:solidFill>
                  <a:schemeClr val="tx1"/>
                </a:solidFill>
                <a:latin typeface="+mj-ea"/>
                <a:ea typeface="+mj-ea"/>
              </a:rPr>
              <a:t>日）</a:t>
            </a:r>
            <a:endParaRPr lang="ja-JP" altLang="en-US" sz="1050" dirty="0">
              <a:solidFill>
                <a:schemeClr val="tx1"/>
              </a:solidFill>
              <a:latin typeface="+mj-ea"/>
              <a:ea typeface="+mj-ea"/>
            </a:endParaRPr>
          </a:p>
        </p:txBody>
      </p:sp>
      <p:sp>
        <p:nvSpPr>
          <p:cNvPr id="136" name="角丸四角形 135"/>
          <p:cNvSpPr/>
          <p:nvPr/>
        </p:nvSpPr>
        <p:spPr>
          <a:xfrm>
            <a:off x="5304982" y="3469138"/>
            <a:ext cx="1317967" cy="745122"/>
          </a:xfrm>
          <a:prstGeom prst="roundRect">
            <a:avLst>
              <a:gd name="adj" fmla="val 0"/>
            </a:avLst>
          </a:prstGeom>
          <a:solidFill>
            <a:schemeClr val="bg1"/>
          </a:solidFill>
          <a:ln w="28575" cmpd="sng">
            <a:solidFill>
              <a:schemeClr val="accent5"/>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tx1"/>
                </a:solidFill>
                <a:latin typeface="+mj-ea"/>
                <a:ea typeface="+mj-ea"/>
              </a:rPr>
              <a:t>郡山市が</a:t>
            </a:r>
            <a:endParaRPr lang="en-US" altLang="ja-JP" sz="1000" dirty="0" smtClean="0">
              <a:solidFill>
                <a:schemeClr val="tx1"/>
              </a:solidFill>
              <a:latin typeface="+mj-ea"/>
              <a:ea typeface="+mj-ea"/>
            </a:endParaRPr>
          </a:p>
          <a:p>
            <a:pPr algn="ctr"/>
            <a:r>
              <a:rPr lang="ja-JP" altLang="en-US" sz="1200" b="1" dirty="0" smtClean="0">
                <a:solidFill>
                  <a:srgbClr val="FF0000"/>
                </a:solidFill>
                <a:latin typeface="+mj-ea"/>
                <a:ea typeface="+mj-ea"/>
              </a:rPr>
              <a:t>連携</a:t>
            </a:r>
            <a:r>
              <a:rPr lang="ja-JP" altLang="en-US" sz="1200" b="1" dirty="0">
                <a:solidFill>
                  <a:srgbClr val="FF0000"/>
                </a:solidFill>
                <a:latin typeface="+mj-ea"/>
                <a:ea typeface="+mj-ea"/>
              </a:rPr>
              <a:t>中枢</a:t>
            </a:r>
            <a:r>
              <a:rPr lang="ja-JP" altLang="en-US" sz="1200" b="1" dirty="0" smtClean="0">
                <a:solidFill>
                  <a:srgbClr val="FF0000"/>
                </a:solidFill>
                <a:latin typeface="+mj-ea"/>
                <a:ea typeface="+mj-ea"/>
              </a:rPr>
              <a:t>都市圏</a:t>
            </a:r>
            <a:endParaRPr lang="en-US" altLang="ja-JP" sz="1200" b="1" dirty="0" smtClean="0">
              <a:solidFill>
                <a:srgbClr val="FF0000"/>
              </a:solidFill>
              <a:latin typeface="+mj-ea"/>
              <a:ea typeface="+mj-ea"/>
            </a:endParaRPr>
          </a:p>
          <a:p>
            <a:pPr algn="ctr"/>
            <a:r>
              <a:rPr lang="ja-JP" altLang="en-US" sz="1200" b="1" dirty="0" smtClean="0">
                <a:solidFill>
                  <a:srgbClr val="FF0000"/>
                </a:solidFill>
                <a:latin typeface="+mj-ea"/>
                <a:ea typeface="+mj-ea"/>
              </a:rPr>
              <a:t>ビジョンを策定</a:t>
            </a:r>
            <a:endParaRPr lang="en-US" altLang="ja-JP" sz="1200" b="1" dirty="0" smtClean="0">
              <a:solidFill>
                <a:srgbClr val="FF0000"/>
              </a:solidFill>
              <a:latin typeface="+mj-ea"/>
              <a:ea typeface="+mj-ea"/>
            </a:endParaRPr>
          </a:p>
          <a:p>
            <a:pPr algn="ct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2019</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3</a:t>
            </a:r>
            <a:r>
              <a:rPr lang="ja-JP" altLang="en-US" sz="1050" dirty="0" smtClean="0">
                <a:solidFill>
                  <a:schemeClr val="tx1"/>
                </a:solidFill>
                <a:latin typeface="+mj-ea"/>
                <a:ea typeface="+mj-ea"/>
              </a:rPr>
              <a:t>月</a:t>
            </a:r>
            <a:r>
              <a:rPr lang="en-US" altLang="ja-JP" sz="1050" dirty="0" smtClean="0">
                <a:solidFill>
                  <a:schemeClr val="tx1"/>
                </a:solidFill>
                <a:latin typeface="+mj-ea"/>
                <a:ea typeface="+mj-ea"/>
              </a:rPr>
              <a:t>1</a:t>
            </a:r>
            <a:r>
              <a:rPr lang="en-US" altLang="ja-JP" sz="1050" dirty="0">
                <a:solidFill>
                  <a:schemeClr val="tx1"/>
                </a:solidFill>
                <a:latin typeface="+mj-ea"/>
                <a:ea typeface="+mj-ea"/>
              </a:rPr>
              <a:t>9</a:t>
            </a:r>
            <a:r>
              <a:rPr lang="ja-JP" altLang="en-US" sz="1050" dirty="0" smtClean="0">
                <a:solidFill>
                  <a:schemeClr val="tx1"/>
                </a:solidFill>
                <a:latin typeface="+mj-ea"/>
                <a:ea typeface="+mj-ea"/>
              </a:rPr>
              <a:t>日）</a:t>
            </a:r>
            <a:endParaRPr lang="ja-JP" altLang="en-US" sz="1050" dirty="0">
              <a:solidFill>
                <a:schemeClr val="tx1"/>
              </a:solidFill>
              <a:latin typeface="+mj-ea"/>
              <a:ea typeface="+mj-ea"/>
            </a:endParaRPr>
          </a:p>
        </p:txBody>
      </p:sp>
      <p:sp>
        <p:nvSpPr>
          <p:cNvPr id="138" name="角丸四角形 137"/>
          <p:cNvSpPr/>
          <p:nvPr/>
        </p:nvSpPr>
        <p:spPr>
          <a:xfrm>
            <a:off x="5304982" y="2536186"/>
            <a:ext cx="1317967" cy="745122"/>
          </a:xfrm>
          <a:prstGeom prst="roundRect">
            <a:avLst>
              <a:gd name="adj" fmla="val 0"/>
            </a:avLst>
          </a:prstGeom>
          <a:solidFill>
            <a:schemeClr val="bg1"/>
          </a:solidFill>
          <a:ln w="28575" cmpd="sng">
            <a:solidFill>
              <a:schemeClr val="accent5"/>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tx1"/>
                </a:solidFill>
                <a:latin typeface="+mj-ea"/>
                <a:ea typeface="+mj-ea"/>
              </a:rPr>
              <a:t>郡山市と</a:t>
            </a:r>
            <a:r>
              <a:rPr lang="en-US" altLang="ja-JP" sz="1000" dirty="0" smtClean="0">
                <a:solidFill>
                  <a:schemeClr val="tx1"/>
                </a:solidFill>
                <a:latin typeface="+mj-ea"/>
                <a:ea typeface="+mj-ea"/>
              </a:rPr>
              <a:t>14</a:t>
            </a:r>
            <a:r>
              <a:rPr lang="ja-JP" altLang="en-US" sz="1000" dirty="0" smtClean="0">
                <a:solidFill>
                  <a:schemeClr val="tx1"/>
                </a:solidFill>
                <a:latin typeface="+mj-ea"/>
                <a:ea typeface="+mj-ea"/>
              </a:rPr>
              <a:t>市町村が</a:t>
            </a:r>
            <a:endParaRPr lang="en-US" altLang="ja-JP" sz="1000" dirty="0" smtClean="0">
              <a:solidFill>
                <a:schemeClr val="tx1"/>
              </a:solidFill>
              <a:latin typeface="+mj-ea"/>
              <a:ea typeface="+mj-ea"/>
            </a:endParaRPr>
          </a:p>
          <a:p>
            <a:pPr algn="ctr"/>
            <a:r>
              <a:rPr lang="ja-JP" altLang="en-US" sz="1200" b="1" dirty="0" smtClean="0">
                <a:solidFill>
                  <a:srgbClr val="FF0000"/>
                </a:solidFill>
                <a:latin typeface="+mj-ea"/>
                <a:ea typeface="+mj-ea"/>
              </a:rPr>
              <a:t>連携協約を締結</a:t>
            </a:r>
            <a:endParaRPr lang="en-US" altLang="ja-JP" sz="1200" b="1" dirty="0" smtClean="0">
              <a:solidFill>
                <a:srgbClr val="FF0000"/>
              </a:solidFill>
              <a:latin typeface="+mj-ea"/>
              <a:ea typeface="+mj-ea"/>
            </a:endParaRPr>
          </a:p>
          <a:p>
            <a:pPr algn="ct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2019</a:t>
            </a:r>
            <a:r>
              <a:rPr lang="ja-JP" altLang="en-US" sz="1050" dirty="0" smtClean="0">
                <a:solidFill>
                  <a:schemeClr val="tx1"/>
                </a:solidFill>
                <a:latin typeface="+mj-ea"/>
                <a:ea typeface="+mj-ea"/>
              </a:rPr>
              <a:t>年</a:t>
            </a:r>
            <a:r>
              <a:rPr lang="en-US" altLang="ja-JP" sz="1050" dirty="0">
                <a:solidFill>
                  <a:schemeClr val="tx1"/>
                </a:solidFill>
                <a:latin typeface="+mj-ea"/>
                <a:ea typeface="+mj-ea"/>
              </a:rPr>
              <a:t>1</a:t>
            </a:r>
            <a:r>
              <a:rPr lang="ja-JP" altLang="en-US" sz="1050" dirty="0" smtClean="0">
                <a:solidFill>
                  <a:schemeClr val="tx1"/>
                </a:solidFill>
                <a:latin typeface="+mj-ea"/>
                <a:ea typeface="+mj-ea"/>
              </a:rPr>
              <a:t>月</a:t>
            </a:r>
            <a:r>
              <a:rPr lang="en-US" altLang="ja-JP" sz="1050" dirty="0" smtClean="0">
                <a:solidFill>
                  <a:schemeClr val="tx1"/>
                </a:solidFill>
                <a:latin typeface="+mj-ea"/>
                <a:ea typeface="+mj-ea"/>
              </a:rPr>
              <a:t>2</a:t>
            </a:r>
            <a:r>
              <a:rPr lang="en-US" altLang="ja-JP" sz="1050" dirty="0">
                <a:solidFill>
                  <a:schemeClr val="tx1"/>
                </a:solidFill>
                <a:latin typeface="+mj-ea"/>
                <a:ea typeface="+mj-ea"/>
              </a:rPr>
              <a:t>3</a:t>
            </a:r>
            <a:r>
              <a:rPr lang="ja-JP" altLang="en-US" sz="1050" dirty="0" smtClean="0">
                <a:solidFill>
                  <a:schemeClr val="tx1"/>
                </a:solidFill>
                <a:latin typeface="+mj-ea"/>
                <a:ea typeface="+mj-ea"/>
              </a:rPr>
              <a:t>日）</a:t>
            </a:r>
            <a:endParaRPr lang="ja-JP" altLang="en-US" sz="1050" dirty="0">
              <a:solidFill>
                <a:schemeClr val="tx1"/>
              </a:solidFill>
              <a:latin typeface="+mj-ea"/>
              <a:ea typeface="+mj-ea"/>
            </a:endParaRPr>
          </a:p>
        </p:txBody>
      </p:sp>
      <p:sp>
        <p:nvSpPr>
          <p:cNvPr id="25" name="二等辺三角形 24"/>
          <p:cNvSpPr/>
          <p:nvPr/>
        </p:nvSpPr>
        <p:spPr>
          <a:xfrm rot="10800000">
            <a:off x="5678032" y="2396756"/>
            <a:ext cx="635968" cy="11999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二等辺三角形 140"/>
          <p:cNvSpPr/>
          <p:nvPr/>
        </p:nvSpPr>
        <p:spPr>
          <a:xfrm rot="10800000">
            <a:off x="5678032" y="3321373"/>
            <a:ext cx="635968" cy="11999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a:off x="450789" y="3999581"/>
            <a:ext cx="2216340" cy="310309"/>
          </a:xfrm>
          <a:prstGeom prst="roundRect">
            <a:avLst>
              <a:gd name="adj" fmla="val 3434"/>
            </a:avLst>
          </a:prstGeom>
          <a:noFill/>
          <a:ln w="28575">
            <a:noFill/>
          </a:ln>
        </p:spPr>
        <p:style>
          <a:lnRef idx="2">
            <a:schemeClr val="dk1"/>
          </a:lnRef>
          <a:fillRef idx="1">
            <a:schemeClr val="lt1"/>
          </a:fillRef>
          <a:effectRef idx="0">
            <a:schemeClr val="dk1"/>
          </a:effectRef>
          <a:fontRef idx="minor">
            <a:schemeClr val="dk1"/>
          </a:fontRef>
        </p:style>
        <p:txBody>
          <a:bodyPr rtlCol="0" anchor="ctr"/>
          <a:lstStyle/>
          <a:p>
            <a:r>
              <a:rPr lang="en-US" altLang="ja-JP" sz="1000" dirty="0" smtClean="0">
                <a:latin typeface="ＭＳ ゴシック" panose="020B0609070205080204" pitchFamily="49" charset="-128"/>
                <a:ea typeface="ＭＳ ゴシック" panose="020B0609070205080204" pitchFamily="49" charset="-128"/>
              </a:rPr>
              <a:t>※</a:t>
            </a:r>
            <a:r>
              <a:rPr lang="ja-JP" altLang="en-US" sz="1000" dirty="0" smtClean="0">
                <a:latin typeface="ＭＳ ゴシック" panose="020B0609070205080204" pitchFamily="49" charset="-128"/>
                <a:ea typeface="ＭＳ ゴシック" panose="020B0609070205080204" pitchFamily="49" charset="-128"/>
              </a:rPr>
              <a:t>二本松市も参加に向けて協議中</a:t>
            </a:r>
            <a:endParaRPr lang="en-US" altLang="ja-JP" sz="1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1099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52202" y="989294"/>
            <a:ext cx="7713643" cy="2526876"/>
          </a:xfrm>
          <a:prstGeom prst="roundRect">
            <a:avLst>
              <a:gd name="adj" fmla="val 0"/>
            </a:avLst>
          </a:prstGeom>
          <a:solidFill>
            <a:srgbClr val="F0F4FA"/>
          </a:solidFill>
          <a:ln w="28575">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800" b="1" dirty="0">
              <a:latin typeface="ＭＳ ゴシック" panose="020B0609070205080204" pitchFamily="49" charset="-128"/>
              <a:ea typeface="ＭＳ ゴシック" panose="020B0609070205080204" pitchFamily="49" charset="-128"/>
            </a:endParaRPr>
          </a:p>
        </p:txBody>
      </p:sp>
      <p:sp>
        <p:nvSpPr>
          <p:cNvPr id="72" name="角丸四角形 71"/>
          <p:cNvSpPr/>
          <p:nvPr/>
        </p:nvSpPr>
        <p:spPr>
          <a:xfrm>
            <a:off x="550033" y="996339"/>
            <a:ext cx="7715812" cy="312434"/>
          </a:xfrm>
          <a:prstGeom prst="roundRect">
            <a:avLst>
              <a:gd name="adj" fmla="val 0"/>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経済</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成長のけん引</a:t>
            </a:r>
          </a:p>
        </p:txBody>
      </p:sp>
      <p:sp>
        <p:nvSpPr>
          <p:cNvPr id="138" name="角丸四角形 137"/>
          <p:cNvSpPr/>
          <p:nvPr/>
        </p:nvSpPr>
        <p:spPr>
          <a:xfrm>
            <a:off x="550344" y="3621164"/>
            <a:ext cx="7713643" cy="2558424"/>
          </a:xfrm>
          <a:prstGeom prst="roundRect">
            <a:avLst>
              <a:gd name="adj" fmla="val 0"/>
            </a:avLst>
          </a:prstGeom>
          <a:solidFill>
            <a:srgbClr val="FFFAEB"/>
          </a:solidFill>
          <a:ln w="28575">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145" name="角丸四角形 144"/>
          <p:cNvSpPr/>
          <p:nvPr/>
        </p:nvSpPr>
        <p:spPr>
          <a:xfrm>
            <a:off x="550344" y="6256088"/>
            <a:ext cx="7713643" cy="3303653"/>
          </a:xfrm>
          <a:prstGeom prst="roundRect">
            <a:avLst>
              <a:gd name="adj" fmla="val 0"/>
            </a:avLst>
          </a:prstGeom>
          <a:solidFill>
            <a:srgbClr val="F4F9F1"/>
          </a:solidFill>
          <a:ln w="28575">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147" name="角丸四角形 146"/>
          <p:cNvSpPr/>
          <p:nvPr/>
        </p:nvSpPr>
        <p:spPr>
          <a:xfrm>
            <a:off x="8502081" y="1006564"/>
            <a:ext cx="3851116" cy="8543408"/>
          </a:xfrm>
          <a:prstGeom prst="roundRect">
            <a:avLst>
              <a:gd name="adj" fmla="val 0"/>
            </a:avLst>
          </a:prstGeom>
          <a:solidFill>
            <a:srgbClr val="FFEBEB">
              <a:alpha val="90000"/>
            </a:srgbClr>
          </a:solidFill>
          <a:ln w="28575">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800">
              <a:latin typeface="ＭＳ ゴシック" panose="020B0609070205080204" pitchFamily="49" charset="-128"/>
              <a:ea typeface="ＭＳ ゴシック" panose="020B0609070205080204" pitchFamily="49" charset="-128"/>
            </a:endParaRPr>
          </a:p>
        </p:txBody>
      </p:sp>
      <p:sp>
        <p:nvSpPr>
          <p:cNvPr id="148" name="角丸四角形 147"/>
          <p:cNvSpPr/>
          <p:nvPr/>
        </p:nvSpPr>
        <p:spPr>
          <a:xfrm>
            <a:off x="559167" y="3627987"/>
            <a:ext cx="7706678" cy="312434"/>
          </a:xfrm>
          <a:prstGeom prst="roundRect">
            <a:avLst>
              <a:gd name="adj" fmla="val 0"/>
            </a:avLst>
          </a:prstGeom>
          <a:solidFill>
            <a:schemeClr val="accent4"/>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高次</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の都市機能の集積・</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強化</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角丸四角形 148"/>
          <p:cNvSpPr/>
          <p:nvPr/>
        </p:nvSpPr>
        <p:spPr>
          <a:xfrm>
            <a:off x="559167" y="6256328"/>
            <a:ext cx="7706678" cy="312434"/>
          </a:xfrm>
          <a:prstGeom prst="roundRect">
            <a:avLst>
              <a:gd name="adj" fmla="val 0"/>
            </a:avLst>
          </a:prstGeom>
          <a:solidFill>
            <a:schemeClr val="accent6"/>
          </a:solid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生活</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関連機能サービスの向上</a:t>
            </a:r>
          </a:p>
        </p:txBody>
      </p:sp>
      <p:sp>
        <p:nvSpPr>
          <p:cNvPr id="7" name="角丸四角形 6"/>
          <p:cNvSpPr/>
          <p:nvPr/>
        </p:nvSpPr>
        <p:spPr>
          <a:xfrm>
            <a:off x="8670804" y="1219376"/>
            <a:ext cx="3560157" cy="37089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横断的な </a:t>
            </a:r>
            <a:r>
              <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重点プロジェクト</a:t>
            </a:r>
            <a:r>
              <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 name="正方形/長方形 173"/>
          <p:cNvSpPr/>
          <p:nvPr/>
        </p:nvSpPr>
        <p:spPr>
          <a:xfrm>
            <a:off x="2556360" y="1517232"/>
            <a:ext cx="1646568"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◆創業支援事業</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圏域内の</a:t>
            </a:r>
            <a:r>
              <a:rPr lang="ja-JP" altLang="en-US" sz="1100" dirty="0" smtClean="0">
                <a:solidFill>
                  <a:schemeClr val="tx1"/>
                </a:solidFill>
              </a:rPr>
              <a:t>創業者育成、新た</a:t>
            </a:r>
            <a:r>
              <a:rPr lang="ja-JP" altLang="en-US" sz="1100" dirty="0">
                <a:solidFill>
                  <a:schemeClr val="tx1"/>
                </a:solidFill>
              </a:rPr>
              <a:t>な事業展開に取り組む中小</a:t>
            </a:r>
            <a:r>
              <a:rPr lang="ja-JP" altLang="en-US" sz="1100" dirty="0" smtClean="0">
                <a:solidFill>
                  <a:schemeClr val="tx1"/>
                </a:solidFill>
              </a:rPr>
              <a:t>企業者の応援</a:t>
            </a:r>
            <a:endParaRPr kumimoji="1" lang="ja-JP" altLang="en-US" sz="1100" dirty="0">
              <a:solidFill>
                <a:schemeClr val="tx1"/>
              </a:solidFill>
            </a:endParaRPr>
          </a:p>
        </p:txBody>
      </p:sp>
      <p:sp>
        <p:nvSpPr>
          <p:cNvPr id="176" name="正方形/長方形 175"/>
          <p:cNvSpPr/>
          <p:nvPr/>
        </p:nvSpPr>
        <p:spPr>
          <a:xfrm>
            <a:off x="2570052" y="2543605"/>
            <a:ext cx="1861234"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◆６次産業化プロジェクト</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広域圏内の食の</a:t>
            </a:r>
            <a:r>
              <a:rPr lang="ja-JP" altLang="en-US" sz="1100" dirty="0" smtClean="0">
                <a:solidFill>
                  <a:schemeClr val="tx1"/>
                </a:solidFill>
              </a:rPr>
              <a:t>魅力向上、</a:t>
            </a:r>
            <a:r>
              <a:rPr lang="ja-JP" altLang="en-US" sz="1100" dirty="0">
                <a:solidFill>
                  <a:schemeClr val="tx1"/>
                </a:solidFill>
              </a:rPr>
              <a:t>消費</a:t>
            </a:r>
            <a:r>
              <a:rPr lang="ja-JP" altLang="en-US" sz="1100" dirty="0" smtClean="0">
                <a:solidFill>
                  <a:schemeClr val="tx1"/>
                </a:solidFill>
              </a:rPr>
              <a:t>拡大及びブランド確立</a:t>
            </a:r>
            <a:endParaRPr kumimoji="1" lang="ja-JP" altLang="en-US" sz="1100" dirty="0">
              <a:solidFill>
                <a:schemeClr val="tx1"/>
              </a:solidFill>
            </a:endParaRPr>
          </a:p>
        </p:txBody>
      </p:sp>
      <p:sp>
        <p:nvSpPr>
          <p:cNvPr id="179" name="正方形/長方形 178"/>
          <p:cNvSpPr/>
          <p:nvPr/>
        </p:nvSpPr>
        <p:spPr>
          <a:xfrm>
            <a:off x="6277482" y="2612821"/>
            <a:ext cx="1769756"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◆インバウンド推進事業</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外国人観光客の受入環境</a:t>
            </a:r>
            <a:r>
              <a:rPr lang="ja-JP" altLang="en-US" sz="1100" dirty="0" smtClean="0">
                <a:solidFill>
                  <a:schemeClr val="tx1"/>
                </a:solidFill>
              </a:rPr>
              <a:t>整備、プロモーション実施による外国人誘客促進</a:t>
            </a:r>
            <a:endParaRPr kumimoji="1" lang="ja-JP" altLang="en-US" sz="1100" dirty="0">
              <a:solidFill>
                <a:schemeClr val="tx1"/>
              </a:solidFill>
            </a:endParaRPr>
          </a:p>
        </p:txBody>
      </p:sp>
      <p:sp>
        <p:nvSpPr>
          <p:cNvPr id="181" name="正方形/長方形 180"/>
          <p:cNvSpPr/>
          <p:nvPr/>
        </p:nvSpPr>
        <p:spPr>
          <a:xfrm>
            <a:off x="6246339" y="1543440"/>
            <a:ext cx="1931022"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◆産業イノベーション事業</a:t>
            </a:r>
          </a:p>
          <a:p>
            <a:r>
              <a:rPr lang="ja-JP" altLang="en-US" sz="1100" dirty="0" smtClean="0">
                <a:solidFill>
                  <a:schemeClr val="tx1"/>
                </a:solidFill>
              </a:rPr>
              <a:t>再エネ・医療機器関連産業の集積</a:t>
            </a:r>
            <a:r>
              <a:rPr lang="ja-JP" altLang="en-US" sz="1100" dirty="0">
                <a:solidFill>
                  <a:schemeClr val="tx1"/>
                </a:solidFill>
              </a:rPr>
              <a:t>・</a:t>
            </a:r>
            <a:r>
              <a:rPr lang="ja-JP" altLang="en-US" sz="1100" dirty="0" smtClean="0">
                <a:solidFill>
                  <a:schemeClr val="tx1"/>
                </a:solidFill>
              </a:rPr>
              <a:t>育成、</a:t>
            </a:r>
            <a:r>
              <a:rPr lang="ja-JP" altLang="en-US" sz="1100" dirty="0">
                <a:solidFill>
                  <a:schemeClr val="tx1"/>
                </a:solidFill>
              </a:rPr>
              <a:t>新事業・新産業の創出</a:t>
            </a:r>
            <a:endParaRPr kumimoji="1" lang="ja-JP" altLang="en-US" sz="1100" dirty="0">
              <a:solidFill>
                <a:schemeClr val="tx1"/>
              </a:solidFill>
            </a:endParaRPr>
          </a:p>
        </p:txBody>
      </p:sp>
      <p:sp>
        <p:nvSpPr>
          <p:cNvPr id="182" name="正方形/長方形 181"/>
          <p:cNvSpPr/>
          <p:nvPr/>
        </p:nvSpPr>
        <p:spPr>
          <a:xfrm>
            <a:off x="437108" y="2004681"/>
            <a:ext cx="700540" cy="17007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r>
              <a:rPr kumimoji="1" lang="ja-JP" altLang="en-US" sz="1200" b="1" dirty="0" smtClean="0">
                <a:solidFill>
                  <a:schemeClr val="tx1"/>
                </a:solidFill>
              </a:rPr>
              <a:t>主な連携事業　</a:t>
            </a:r>
            <a:endParaRPr kumimoji="1" lang="ja-JP" altLang="en-US" sz="1200" b="1" dirty="0">
              <a:solidFill>
                <a:schemeClr val="tx1"/>
              </a:solidFill>
            </a:endParaRPr>
          </a:p>
        </p:txBody>
      </p:sp>
      <p:sp>
        <p:nvSpPr>
          <p:cNvPr id="186" name="正方形/長方形 185"/>
          <p:cNvSpPr/>
          <p:nvPr/>
        </p:nvSpPr>
        <p:spPr>
          <a:xfrm>
            <a:off x="2580306" y="4187638"/>
            <a:ext cx="1979360"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◆広域的な医療体制の構築</a:t>
            </a:r>
            <a:r>
              <a:rPr lang="ja-JP" altLang="en-US" sz="1100" dirty="0" smtClean="0">
                <a:solidFill>
                  <a:schemeClr val="tx1"/>
                </a:solidFill>
              </a:rPr>
              <a:t>医療</a:t>
            </a:r>
            <a:r>
              <a:rPr lang="ja-JP" altLang="en-US" sz="1100" dirty="0">
                <a:solidFill>
                  <a:schemeClr val="tx1"/>
                </a:solidFill>
              </a:rPr>
              <a:t>体制の広域連携（機能分化やネットワーク構築等）に関する調査検討</a:t>
            </a:r>
            <a:endParaRPr kumimoji="1" lang="ja-JP" altLang="en-US" sz="1100" dirty="0">
              <a:solidFill>
                <a:schemeClr val="tx1"/>
              </a:solidFill>
            </a:endParaRPr>
          </a:p>
        </p:txBody>
      </p:sp>
      <p:sp>
        <p:nvSpPr>
          <p:cNvPr id="188" name="正方形/長方形 187"/>
          <p:cNvSpPr/>
          <p:nvPr/>
        </p:nvSpPr>
        <p:spPr>
          <a:xfrm>
            <a:off x="2613006" y="5223567"/>
            <a:ext cx="1745696"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福島</a:t>
            </a:r>
            <a:r>
              <a:rPr lang="zh-TW"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空港</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利用促進に</a:t>
            </a:r>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よる地域活性化</a:t>
            </a:r>
            <a:endParaRPr lang="en-US" altLang="zh-TW"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rPr>
              <a:t>関連する各種協議会等と</a:t>
            </a:r>
            <a:r>
              <a:rPr lang="ja-JP" altLang="en-US" sz="1100" dirty="0">
                <a:solidFill>
                  <a:schemeClr val="tx1"/>
                </a:solidFill>
              </a:rPr>
              <a:t>連携しながら福島空港の利</a:t>
            </a:r>
            <a:r>
              <a:rPr lang="ja-JP" altLang="en-US" sz="1100" dirty="0" smtClean="0">
                <a:solidFill>
                  <a:schemeClr val="tx1"/>
                </a:solidFill>
              </a:rPr>
              <a:t>活用を促進</a:t>
            </a:r>
            <a:endParaRPr kumimoji="1" lang="ja-JP" altLang="en-US" sz="1100" dirty="0">
              <a:solidFill>
                <a:schemeClr val="tx1"/>
              </a:solidFill>
            </a:endParaRPr>
          </a:p>
        </p:txBody>
      </p:sp>
      <p:sp>
        <p:nvSpPr>
          <p:cNvPr id="191" name="正方形/長方形 190"/>
          <p:cNvSpPr/>
          <p:nvPr/>
        </p:nvSpPr>
        <p:spPr>
          <a:xfrm>
            <a:off x="6226308" y="3945653"/>
            <a:ext cx="2037679" cy="137214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◆広域的な交通網の</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形成促進</a:t>
            </a:r>
            <a:r>
              <a:rPr lang="ja-JP" altLang="en-US" sz="1100" dirty="0" smtClean="0">
                <a:solidFill>
                  <a:schemeClr val="tx1"/>
                </a:solidFill>
              </a:rPr>
              <a:t>地域</a:t>
            </a:r>
            <a:r>
              <a:rPr lang="ja-JP" altLang="en-US" sz="1100" dirty="0">
                <a:solidFill>
                  <a:schemeClr val="tx1"/>
                </a:solidFill>
              </a:rPr>
              <a:t>交通の課題等に</a:t>
            </a:r>
            <a:r>
              <a:rPr lang="ja-JP" altLang="en-US" sz="1100" dirty="0" smtClean="0">
                <a:solidFill>
                  <a:schemeClr val="tx1"/>
                </a:solidFill>
              </a:rPr>
              <a:t>ついての調査検討、交通網</a:t>
            </a:r>
            <a:r>
              <a:rPr lang="ja-JP" altLang="en-US" sz="1100" dirty="0">
                <a:solidFill>
                  <a:schemeClr val="tx1"/>
                </a:solidFill>
              </a:rPr>
              <a:t>形成による利便性の</a:t>
            </a:r>
            <a:r>
              <a:rPr lang="ja-JP" altLang="en-US" sz="1100" dirty="0" smtClean="0">
                <a:solidFill>
                  <a:schemeClr val="tx1"/>
                </a:solidFill>
              </a:rPr>
              <a:t>向上</a:t>
            </a:r>
            <a:endParaRPr kumimoji="1" lang="ja-JP" altLang="en-US" sz="1100" dirty="0">
              <a:solidFill>
                <a:schemeClr val="tx1"/>
              </a:solidFill>
            </a:endParaRPr>
          </a:p>
        </p:txBody>
      </p:sp>
      <p:sp>
        <p:nvSpPr>
          <p:cNvPr id="193" name="正方形/長方形 192"/>
          <p:cNvSpPr/>
          <p:nvPr/>
        </p:nvSpPr>
        <p:spPr>
          <a:xfrm>
            <a:off x="6250905" y="5223567"/>
            <a:ext cx="1809695"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◆高等教育等の推進</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　　</a:t>
            </a:r>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よる多様な人材育成</a:t>
            </a:r>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rPr>
              <a:t>圏域内の高等教育機関等と連携を図り、産業振興、地域人材育成を推進</a:t>
            </a:r>
            <a:endParaRPr kumimoji="1" lang="ja-JP" altLang="en-US" sz="1100" dirty="0">
              <a:solidFill>
                <a:schemeClr val="tx1"/>
              </a:solidFill>
            </a:endParaRPr>
          </a:p>
        </p:txBody>
      </p:sp>
      <p:sp>
        <p:nvSpPr>
          <p:cNvPr id="199" name="正方形/長方形 198"/>
          <p:cNvSpPr/>
          <p:nvPr/>
        </p:nvSpPr>
        <p:spPr>
          <a:xfrm>
            <a:off x="6195367" y="6821966"/>
            <a:ext cx="2041031"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長寿</a:t>
            </a:r>
            <a:r>
              <a:rPr lang="zh-TW"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社会対策推進</a:t>
            </a:r>
            <a:r>
              <a:rPr lang="zh-TW"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a:t>
            </a:r>
            <a:endParaRPr lang="en-US" altLang="zh-TW"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rPr>
              <a:t>地域</a:t>
            </a:r>
            <a:r>
              <a:rPr lang="ja-JP" altLang="en-US" sz="1100" dirty="0">
                <a:solidFill>
                  <a:schemeClr val="tx1"/>
                </a:solidFill>
              </a:rPr>
              <a:t>において活躍</a:t>
            </a:r>
            <a:r>
              <a:rPr lang="ja-JP" altLang="en-US" sz="1100" dirty="0" smtClean="0">
                <a:solidFill>
                  <a:schemeClr val="tx1"/>
                </a:solidFill>
              </a:rPr>
              <a:t>できる</a:t>
            </a:r>
            <a:endParaRPr lang="en-US" altLang="ja-JP" sz="1100" dirty="0" smtClean="0">
              <a:solidFill>
                <a:schemeClr val="tx1"/>
              </a:solidFill>
            </a:endParaRPr>
          </a:p>
          <a:p>
            <a:r>
              <a:rPr lang="ja-JP" altLang="en-US" sz="1100" dirty="0" smtClean="0">
                <a:solidFill>
                  <a:schemeClr val="tx1"/>
                </a:solidFill>
              </a:rPr>
              <a:t>高齢者の養成、</a:t>
            </a:r>
            <a:r>
              <a:rPr lang="ja-JP" altLang="en-US" sz="1100" dirty="0">
                <a:solidFill>
                  <a:schemeClr val="tx1"/>
                </a:solidFill>
              </a:rPr>
              <a:t>高齢者</a:t>
            </a:r>
            <a:r>
              <a:rPr lang="ja-JP" altLang="en-US" sz="1100" dirty="0" smtClean="0">
                <a:solidFill>
                  <a:schemeClr val="tx1"/>
                </a:solidFill>
              </a:rPr>
              <a:t>自</a:t>
            </a:r>
            <a:endParaRPr lang="en-US" altLang="ja-JP" sz="1100" dirty="0" smtClean="0">
              <a:solidFill>
                <a:schemeClr val="tx1"/>
              </a:solidFill>
            </a:endParaRPr>
          </a:p>
          <a:p>
            <a:r>
              <a:rPr lang="ja-JP" altLang="en-US" sz="1100" dirty="0" smtClean="0">
                <a:solidFill>
                  <a:schemeClr val="tx1"/>
                </a:solidFill>
              </a:rPr>
              <a:t>身</a:t>
            </a:r>
            <a:r>
              <a:rPr lang="ja-JP" altLang="en-US" sz="1100" dirty="0">
                <a:solidFill>
                  <a:schemeClr val="tx1"/>
                </a:solidFill>
              </a:rPr>
              <a:t>の社会</a:t>
            </a:r>
            <a:r>
              <a:rPr lang="ja-JP" altLang="en-US" sz="1100" dirty="0" smtClean="0">
                <a:solidFill>
                  <a:schemeClr val="tx1"/>
                </a:solidFill>
              </a:rPr>
              <a:t>参加促進</a:t>
            </a:r>
            <a:endParaRPr kumimoji="1" lang="ja-JP" altLang="en-US" sz="1100" dirty="0">
              <a:solidFill>
                <a:schemeClr val="tx1"/>
              </a:solidFill>
            </a:endParaRPr>
          </a:p>
        </p:txBody>
      </p:sp>
      <p:sp>
        <p:nvSpPr>
          <p:cNvPr id="201" name="正方形/長方形 200"/>
          <p:cNvSpPr/>
          <p:nvPr/>
        </p:nvSpPr>
        <p:spPr>
          <a:xfrm>
            <a:off x="2547707" y="7714724"/>
            <a:ext cx="1646568" cy="87795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◆環境対策</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地球温暖化対策、エネルギー地産地消促進等</a:t>
            </a:r>
            <a:endParaRPr kumimoji="1" lang="ja-JP" altLang="en-US" sz="1100" dirty="0">
              <a:solidFill>
                <a:schemeClr val="tx1"/>
              </a:solidFill>
            </a:endParaRPr>
          </a:p>
        </p:txBody>
      </p:sp>
      <p:sp>
        <p:nvSpPr>
          <p:cNvPr id="206" name="正方形/長方形 205"/>
          <p:cNvSpPr/>
          <p:nvPr/>
        </p:nvSpPr>
        <p:spPr>
          <a:xfrm>
            <a:off x="2511508" y="6741800"/>
            <a:ext cx="1831481" cy="87795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◆災害対策</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圏域全体での災害対策推進</a:t>
            </a:r>
            <a:r>
              <a:rPr lang="ja-JP" altLang="en-US" sz="1100" dirty="0" smtClean="0">
                <a:solidFill>
                  <a:schemeClr val="tx1"/>
                </a:solidFill>
              </a:rPr>
              <a:t>、広域避難等、防災</a:t>
            </a:r>
            <a:r>
              <a:rPr lang="ja-JP" altLang="en-US" sz="1100" dirty="0">
                <a:solidFill>
                  <a:schemeClr val="tx1"/>
                </a:solidFill>
              </a:rPr>
              <a:t>体制の</a:t>
            </a:r>
            <a:r>
              <a:rPr lang="ja-JP" altLang="en-US" sz="1100" dirty="0" smtClean="0">
                <a:solidFill>
                  <a:schemeClr val="tx1"/>
                </a:solidFill>
              </a:rPr>
              <a:t>充実</a:t>
            </a:r>
            <a:endParaRPr kumimoji="1" lang="ja-JP" altLang="en-US" sz="1100" dirty="0">
              <a:solidFill>
                <a:schemeClr val="tx1"/>
              </a:solidFill>
            </a:endParaRPr>
          </a:p>
        </p:txBody>
      </p:sp>
      <p:grpSp>
        <p:nvGrpSpPr>
          <p:cNvPr id="28" name="グループ化 27"/>
          <p:cNvGrpSpPr/>
          <p:nvPr/>
        </p:nvGrpSpPr>
        <p:grpSpPr>
          <a:xfrm>
            <a:off x="8600065" y="877060"/>
            <a:ext cx="3604362" cy="330480"/>
            <a:chOff x="8954907" y="808465"/>
            <a:chExt cx="3604362" cy="376589"/>
          </a:xfrm>
        </p:grpSpPr>
        <p:sp>
          <p:nvSpPr>
            <p:cNvPr id="27" name="二等辺三角形 26"/>
            <p:cNvSpPr/>
            <p:nvPr/>
          </p:nvSpPr>
          <p:spPr>
            <a:xfrm rot="7200000">
              <a:off x="9135530" y="874779"/>
              <a:ext cx="159467" cy="4610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吹き出し 24"/>
            <p:cNvSpPr/>
            <p:nvPr/>
          </p:nvSpPr>
          <p:spPr>
            <a:xfrm>
              <a:off x="8954907" y="808465"/>
              <a:ext cx="3604362" cy="327105"/>
            </a:xfrm>
            <a:prstGeom prst="wedgeRoundRectCallout">
              <a:avLst>
                <a:gd name="adj1" fmla="val -1236"/>
                <a:gd name="adj2" fmla="val 19174"/>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こおりやま広域圏の強みを生かす！</a:t>
              </a:r>
              <a:endParaRPr kumimoji="1" lang="ja-JP" altLang="en-US" sz="1400" b="1" dirty="0">
                <a:solidFill>
                  <a:schemeClr val="bg1"/>
                </a:solidFill>
              </a:endParaRPr>
            </a:p>
          </p:txBody>
        </p:sp>
      </p:grpSp>
      <p:sp>
        <p:nvSpPr>
          <p:cNvPr id="137" name="左矢印 136"/>
          <p:cNvSpPr/>
          <p:nvPr/>
        </p:nvSpPr>
        <p:spPr>
          <a:xfrm>
            <a:off x="7949521" y="2022205"/>
            <a:ext cx="550021" cy="359007"/>
          </a:xfrm>
          <a:prstGeom prst="leftArrow">
            <a:avLst>
              <a:gd name="adj1" fmla="val 50000"/>
              <a:gd name="adj2" fmla="val 66434"/>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左矢印 138"/>
          <p:cNvSpPr/>
          <p:nvPr/>
        </p:nvSpPr>
        <p:spPr>
          <a:xfrm>
            <a:off x="7949521" y="4913182"/>
            <a:ext cx="550021" cy="359007"/>
          </a:xfrm>
          <a:prstGeom prst="leftArrow">
            <a:avLst>
              <a:gd name="adj1" fmla="val 50000"/>
              <a:gd name="adj2" fmla="val 66434"/>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左矢印 139"/>
          <p:cNvSpPr/>
          <p:nvPr/>
        </p:nvSpPr>
        <p:spPr>
          <a:xfrm>
            <a:off x="7949521" y="8403745"/>
            <a:ext cx="550021" cy="359007"/>
          </a:xfrm>
          <a:prstGeom prst="leftArrow">
            <a:avLst>
              <a:gd name="adj1" fmla="val 50000"/>
              <a:gd name="adj2" fmla="val 66434"/>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上下矢印 140"/>
          <p:cNvSpPr/>
          <p:nvPr/>
        </p:nvSpPr>
        <p:spPr>
          <a:xfrm>
            <a:off x="8211048" y="2108839"/>
            <a:ext cx="480574" cy="6566804"/>
          </a:xfrm>
          <a:prstGeom prst="upDownArrow">
            <a:avLst>
              <a:gd name="adj1" fmla="val 50000"/>
              <a:gd name="adj2" fmla="val 0"/>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smtClean="0">
                <a:solidFill>
                  <a:schemeClr val="tx1"/>
                </a:solidFill>
              </a:rPr>
              <a:t>横断的に推進</a:t>
            </a:r>
            <a:endParaRPr kumimoji="1" lang="ja-JP" altLang="en-US" sz="1200" b="1" dirty="0">
              <a:solidFill>
                <a:schemeClr val="tx1"/>
              </a:solidFill>
            </a:endParaRPr>
          </a:p>
        </p:txBody>
      </p:sp>
      <p:pic>
        <p:nvPicPr>
          <p:cNvPr id="163" name="図 162"/>
          <p:cNvPicPr/>
          <p:nvPr/>
        </p:nvPicPr>
        <p:blipFill>
          <a:blip r:embed="rId3">
            <a:extLst>
              <a:ext uri="{28A0092B-C50C-407E-A947-70E740481C1C}">
                <a14:useLocalDpi xmlns:a14="http://schemas.microsoft.com/office/drawing/2010/main" val="0"/>
              </a:ext>
            </a:extLst>
          </a:blip>
          <a:stretch>
            <a:fillRect/>
          </a:stretch>
        </p:blipFill>
        <p:spPr>
          <a:xfrm>
            <a:off x="4712310" y="4188386"/>
            <a:ext cx="1417122" cy="874864"/>
          </a:xfrm>
          <a:prstGeom prst="rect">
            <a:avLst/>
          </a:prstGeom>
        </p:spPr>
      </p:pic>
      <p:sp>
        <p:nvSpPr>
          <p:cNvPr id="203" name="正方形/長方形 202"/>
          <p:cNvSpPr/>
          <p:nvPr/>
        </p:nvSpPr>
        <p:spPr>
          <a:xfrm>
            <a:off x="2547707" y="8675643"/>
            <a:ext cx="1646568" cy="87795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移住・定住促進事業</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こおりやま広域圏の魅力発信、潜在的な移住希望者の</a:t>
            </a:r>
            <a:r>
              <a:rPr lang="ja-JP" altLang="en-US" sz="1100" dirty="0" smtClean="0">
                <a:solidFill>
                  <a:schemeClr val="tx1"/>
                </a:solidFill>
              </a:rPr>
              <a:t>掘り起こし等</a:t>
            </a:r>
            <a:endParaRPr kumimoji="1" lang="ja-JP" altLang="en-US" sz="1100" dirty="0">
              <a:solidFill>
                <a:schemeClr val="tx1"/>
              </a:solidFill>
            </a:endParaRPr>
          </a:p>
        </p:txBody>
      </p:sp>
      <p:sp>
        <p:nvSpPr>
          <p:cNvPr id="205" name="正方形/長方形 204"/>
          <p:cNvSpPr/>
          <p:nvPr/>
        </p:nvSpPr>
        <p:spPr>
          <a:xfrm>
            <a:off x="6203847" y="8644273"/>
            <a:ext cx="1777544" cy="87795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◆研修・人材育成等</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rPr>
              <a:t>各種研修ネットワークや共同研究による人材育成、カイゼン運動の推進等</a:t>
            </a:r>
            <a:endParaRPr kumimoji="1" lang="ja-JP" altLang="en-US" sz="1100" dirty="0">
              <a:solidFill>
                <a:schemeClr val="tx1"/>
              </a:solidFill>
            </a:endParaRPr>
          </a:p>
        </p:txBody>
      </p:sp>
      <p:sp>
        <p:nvSpPr>
          <p:cNvPr id="213" name="正方形/長方形 212"/>
          <p:cNvSpPr/>
          <p:nvPr/>
        </p:nvSpPr>
        <p:spPr>
          <a:xfrm>
            <a:off x="437108" y="4629718"/>
            <a:ext cx="700540" cy="17007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r>
              <a:rPr kumimoji="1" lang="ja-JP" altLang="en-US" sz="1200" b="1" dirty="0" smtClean="0">
                <a:solidFill>
                  <a:schemeClr val="tx1"/>
                </a:solidFill>
              </a:rPr>
              <a:t>主な連携事業　</a:t>
            </a:r>
            <a:endParaRPr kumimoji="1" lang="ja-JP" altLang="en-US" sz="1200" b="1" dirty="0">
              <a:solidFill>
                <a:schemeClr val="tx1"/>
              </a:solidFill>
            </a:endParaRPr>
          </a:p>
        </p:txBody>
      </p:sp>
      <p:sp>
        <p:nvSpPr>
          <p:cNvPr id="214" name="正方形/長方形 213"/>
          <p:cNvSpPr/>
          <p:nvPr/>
        </p:nvSpPr>
        <p:spPr>
          <a:xfrm>
            <a:off x="437108" y="7640594"/>
            <a:ext cx="700540" cy="17007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r>
              <a:rPr kumimoji="1" lang="ja-JP" altLang="en-US" sz="1200" b="1" dirty="0" smtClean="0">
                <a:solidFill>
                  <a:schemeClr val="tx1"/>
                </a:solidFill>
              </a:rPr>
              <a:t>主な連携事業　</a:t>
            </a:r>
            <a:endParaRPr kumimoji="1" lang="ja-JP" altLang="en-US" sz="1200" b="1" dirty="0">
              <a:solidFill>
                <a:schemeClr val="tx1"/>
              </a:solidFill>
            </a:endParaRPr>
          </a:p>
        </p:txBody>
      </p:sp>
      <p:sp>
        <p:nvSpPr>
          <p:cNvPr id="215" name="正方形/長方形 214"/>
          <p:cNvSpPr/>
          <p:nvPr/>
        </p:nvSpPr>
        <p:spPr>
          <a:xfrm>
            <a:off x="6184481" y="7739234"/>
            <a:ext cx="1820158"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◆図書館、文化スポーツ　　</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施設等の広域利用</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rPr>
              <a:t>圏</a:t>
            </a:r>
            <a:r>
              <a:rPr lang="ja-JP" altLang="en-US" sz="1100" dirty="0">
                <a:solidFill>
                  <a:schemeClr val="tx1"/>
                </a:solidFill>
              </a:rPr>
              <a:t>域内に</a:t>
            </a:r>
            <a:r>
              <a:rPr lang="ja-JP" altLang="en-US" sz="1100" dirty="0" smtClean="0">
                <a:solidFill>
                  <a:schemeClr val="tx1"/>
                </a:solidFill>
              </a:rPr>
              <a:t>おける施設</a:t>
            </a:r>
            <a:r>
              <a:rPr lang="ja-JP" altLang="en-US" sz="1100" dirty="0">
                <a:solidFill>
                  <a:schemeClr val="tx1"/>
                </a:solidFill>
              </a:rPr>
              <a:t>の相互</a:t>
            </a:r>
            <a:r>
              <a:rPr lang="ja-JP" altLang="en-US" sz="1100" dirty="0" smtClean="0">
                <a:solidFill>
                  <a:schemeClr val="tx1"/>
                </a:solidFill>
              </a:rPr>
              <a:t>利用を促進</a:t>
            </a:r>
            <a:r>
              <a:rPr lang="ja-JP" altLang="en-US" sz="1100" dirty="0">
                <a:solidFill>
                  <a:schemeClr val="tx1"/>
                </a:solidFill>
              </a:rPr>
              <a:t>、有効活用</a:t>
            </a:r>
            <a:endParaRPr kumimoji="1" lang="ja-JP" altLang="en-US" sz="1100" dirty="0">
              <a:solidFill>
                <a:schemeClr val="tx1"/>
              </a:solidFill>
            </a:endParaRPr>
          </a:p>
        </p:txBody>
      </p:sp>
      <p:pic>
        <p:nvPicPr>
          <p:cNvPr id="220" name="図 1"/>
          <p:cNvPicPr>
            <a:picLocks noChangeAspect="1"/>
          </p:cNvPicPr>
          <p:nvPr/>
        </p:nvPicPr>
        <p:blipFill>
          <a:blip r:embed="rId4" cstate="print">
            <a:extLst>
              <a:ext uri="{28A0092B-C50C-407E-A947-70E740481C1C}">
                <a14:useLocalDpi xmlns:a14="http://schemas.microsoft.com/office/drawing/2010/main" val="0"/>
              </a:ext>
            </a:extLst>
          </a:blip>
          <a:srcRect l="31737" t="17516" r="12920" b="20470"/>
          <a:stretch>
            <a:fillRect/>
          </a:stretch>
        </p:blipFill>
        <p:spPr bwMode="auto">
          <a:xfrm>
            <a:off x="4743739" y="7742424"/>
            <a:ext cx="1324150" cy="834286"/>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a:stretch>
            <a:fillRect/>
          </a:stretch>
        </p:blipFill>
        <p:spPr>
          <a:xfrm>
            <a:off x="1063856" y="6718659"/>
            <a:ext cx="1386816" cy="985809"/>
          </a:xfrm>
          <a:prstGeom prst="rect">
            <a:avLst/>
          </a:prstGeom>
        </p:spPr>
      </p:pic>
      <p:pic>
        <p:nvPicPr>
          <p:cNvPr id="13" name="図 12"/>
          <p:cNvPicPr>
            <a:picLocks noChangeAspect="1"/>
          </p:cNvPicPr>
          <p:nvPr/>
        </p:nvPicPr>
        <p:blipFill>
          <a:blip r:embed="rId6"/>
          <a:stretch>
            <a:fillRect/>
          </a:stretch>
        </p:blipFill>
        <p:spPr>
          <a:xfrm>
            <a:off x="4663037" y="8656502"/>
            <a:ext cx="1552132" cy="880075"/>
          </a:xfrm>
          <a:prstGeom prst="rect">
            <a:avLst/>
          </a:prstGeom>
        </p:spPr>
      </p:pic>
      <p:pic>
        <p:nvPicPr>
          <p:cNvPr id="15" name="図 14"/>
          <p:cNvPicPr>
            <a:picLocks noChangeAspect="1"/>
          </p:cNvPicPr>
          <p:nvPr/>
        </p:nvPicPr>
        <p:blipFill>
          <a:blip r:embed="rId7"/>
          <a:stretch>
            <a:fillRect/>
          </a:stretch>
        </p:blipFill>
        <p:spPr>
          <a:xfrm>
            <a:off x="1003725" y="8682878"/>
            <a:ext cx="1610020" cy="839347"/>
          </a:xfrm>
          <a:prstGeom prst="rect">
            <a:avLst/>
          </a:prstGeom>
        </p:spPr>
      </p:pic>
      <p:pic>
        <p:nvPicPr>
          <p:cNvPr id="21" name="図 20"/>
          <p:cNvPicPr>
            <a:picLocks noChangeAspect="1"/>
          </p:cNvPicPr>
          <p:nvPr/>
        </p:nvPicPr>
        <p:blipFill>
          <a:blip r:embed="rId8"/>
          <a:stretch>
            <a:fillRect/>
          </a:stretch>
        </p:blipFill>
        <p:spPr>
          <a:xfrm>
            <a:off x="4698840" y="6711737"/>
            <a:ext cx="1523004" cy="1030956"/>
          </a:xfrm>
          <a:prstGeom prst="rect">
            <a:avLst/>
          </a:prstGeom>
        </p:spPr>
      </p:pic>
      <p:pic>
        <p:nvPicPr>
          <p:cNvPr id="26" name="図 25"/>
          <p:cNvPicPr>
            <a:picLocks noChangeAspect="1"/>
          </p:cNvPicPr>
          <p:nvPr/>
        </p:nvPicPr>
        <p:blipFill>
          <a:blip r:embed="rId9"/>
          <a:stretch>
            <a:fillRect/>
          </a:stretch>
        </p:blipFill>
        <p:spPr>
          <a:xfrm>
            <a:off x="4706916" y="5169048"/>
            <a:ext cx="1479136" cy="988686"/>
          </a:xfrm>
          <a:prstGeom prst="rect">
            <a:avLst/>
          </a:prstGeom>
        </p:spPr>
      </p:pic>
      <p:pic>
        <p:nvPicPr>
          <p:cNvPr id="29" name="図 28"/>
          <p:cNvPicPr>
            <a:picLocks noChangeAspect="1"/>
          </p:cNvPicPr>
          <p:nvPr/>
        </p:nvPicPr>
        <p:blipFill>
          <a:blip r:embed="rId10"/>
          <a:stretch>
            <a:fillRect/>
          </a:stretch>
        </p:blipFill>
        <p:spPr>
          <a:xfrm>
            <a:off x="4610371" y="2595943"/>
            <a:ext cx="1675997" cy="864541"/>
          </a:xfrm>
          <a:prstGeom prst="rect">
            <a:avLst/>
          </a:prstGeom>
        </p:spPr>
      </p:pic>
      <p:pic>
        <p:nvPicPr>
          <p:cNvPr id="2" name="図 1"/>
          <p:cNvPicPr>
            <a:picLocks noChangeAspect="1"/>
          </p:cNvPicPr>
          <p:nvPr/>
        </p:nvPicPr>
        <p:blipFill>
          <a:blip r:embed="rId11"/>
          <a:stretch>
            <a:fillRect/>
          </a:stretch>
        </p:blipFill>
        <p:spPr>
          <a:xfrm>
            <a:off x="1011733" y="4138135"/>
            <a:ext cx="1457325" cy="1057275"/>
          </a:xfrm>
          <a:prstGeom prst="rect">
            <a:avLst/>
          </a:prstGeom>
        </p:spPr>
      </p:pic>
      <p:grpSp>
        <p:nvGrpSpPr>
          <p:cNvPr id="11" name="グループ化 10"/>
          <p:cNvGrpSpPr/>
          <p:nvPr/>
        </p:nvGrpSpPr>
        <p:grpSpPr>
          <a:xfrm>
            <a:off x="8532841" y="8107839"/>
            <a:ext cx="3796947" cy="1421208"/>
            <a:chOff x="8887683" y="4086384"/>
            <a:chExt cx="3796947" cy="1421208"/>
          </a:xfrm>
        </p:grpSpPr>
        <p:sp>
          <p:nvSpPr>
            <p:cNvPr id="115" name="角丸四角形 114"/>
            <p:cNvSpPr/>
            <p:nvPr/>
          </p:nvSpPr>
          <p:spPr>
            <a:xfrm>
              <a:off x="8983767" y="4189496"/>
              <a:ext cx="3560157" cy="1248838"/>
            </a:xfrm>
            <a:prstGeom prst="roundRect">
              <a:avLst>
                <a:gd name="adj" fmla="val 9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角丸四角形 100"/>
            <p:cNvSpPr/>
            <p:nvPr/>
          </p:nvSpPr>
          <p:spPr>
            <a:xfrm>
              <a:off x="8887683" y="4086384"/>
              <a:ext cx="3560157"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Ⅵ</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住民の安全・安心  プロジェクト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角丸四角形 101"/>
            <p:cNvSpPr/>
            <p:nvPr/>
          </p:nvSpPr>
          <p:spPr>
            <a:xfrm>
              <a:off x="8937331" y="4301058"/>
              <a:ext cx="3620456" cy="52776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rPr>
                <a:t>⇒ </a:t>
              </a:r>
              <a:r>
                <a:rPr lang="ja-JP" altLang="en-US" sz="1100" dirty="0" smtClean="0">
                  <a:solidFill>
                    <a:schemeClr val="tx1"/>
                  </a:solidFill>
                </a:rPr>
                <a:t> 蓄積</a:t>
              </a:r>
              <a:r>
                <a:rPr lang="ja-JP" altLang="en-US" sz="1100" dirty="0">
                  <a:solidFill>
                    <a:schemeClr val="tx1"/>
                  </a:solidFill>
                </a:rPr>
                <a:t>された情報・ノウハウを共有し</a:t>
              </a:r>
              <a:r>
                <a:rPr lang="ja-JP" altLang="en-US" sz="1100" dirty="0" smtClean="0">
                  <a:solidFill>
                    <a:schemeClr val="tx1"/>
                  </a:solidFill>
                </a:rPr>
                <a:t>、圏域全体の住民</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の</a:t>
              </a:r>
              <a:r>
                <a:rPr lang="ja-JP" altLang="en-US" sz="1100" dirty="0">
                  <a:solidFill>
                    <a:schemeClr val="tx1"/>
                  </a:solidFill>
                </a:rPr>
                <a:t>安全・</a:t>
              </a:r>
              <a:r>
                <a:rPr lang="ja-JP" altLang="en-US" sz="1100" dirty="0" smtClean="0">
                  <a:solidFill>
                    <a:schemeClr val="tx1"/>
                  </a:solidFill>
                </a:rPr>
                <a:t>安心</a:t>
              </a:r>
              <a:r>
                <a:rPr lang="en-US" altLang="ja-JP" sz="1100" dirty="0" smtClean="0">
                  <a:solidFill>
                    <a:schemeClr val="tx1"/>
                  </a:solidFill>
                </a:rPr>
                <a:t> </a:t>
              </a:r>
              <a:r>
                <a:rPr lang="ja-JP" altLang="en-US" sz="1100" dirty="0" smtClean="0">
                  <a:solidFill>
                    <a:schemeClr val="tx1"/>
                  </a:solidFill>
                </a:rPr>
                <a:t>な</a:t>
              </a:r>
              <a:r>
                <a:rPr lang="ja-JP" altLang="en-US" sz="1100" dirty="0">
                  <a:solidFill>
                    <a:schemeClr val="tx1"/>
                  </a:solidFill>
                </a:rPr>
                <a:t>生活</a:t>
              </a:r>
              <a:r>
                <a:rPr lang="ja-JP" altLang="en-US" sz="1100" dirty="0" smtClean="0">
                  <a:solidFill>
                    <a:schemeClr val="tx1"/>
                  </a:solidFill>
                </a:rPr>
                <a:t>を確保</a:t>
              </a:r>
              <a:endParaRPr kumimoji="1" lang="ja-JP" altLang="en-US" sz="1100" dirty="0">
                <a:solidFill>
                  <a:schemeClr val="tx1"/>
                </a:solidFill>
              </a:endParaRPr>
            </a:p>
          </p:txBody>
        </p:sp>
        <p:sp>
          <p:nvSpPr>
            <p:cNvPr id="107" name="正方形/長方形 106"/>
            <p:cNvSpPr/>
            <p:nvPr/>
          </p:nvSpPr>
          <p:spPr>
            <a:xfrm>
              <a:off x="10388263" y="4633318"/>
              <a:ext cx="2296367"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（例）セーフコミュニティの推進</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chemeClr val="tx1"/>
                  </a:solidFill>
                </a:rPr>
                <a:t>セーフコミュニティ</a:t>
              </a:r>
              <a:r>
                <a:rPr lang="ja-JP" altLang="en-US" sz="1050" dirty="0">
                  <a:solidFill>
                    <a:schemeClr val="tx1"/>
                  </a:solidFill>
                </a:rPr>
                <a:t>の活動、成果</a:t>
              </a:r>
              <a:r>
                <a:rPr lang="ja-JP" altLang="en-US" sz="1050" dirty="0" smtClean="0">
                  <a:solidFill>
                    <a:schemeClr val="tx1"/>
                  </a:solidFill>
                </a:rPr>
                <a:t>、</a:t>
              </a:r>
              <a:endParaRPr lang="en-US" altLang="ja-JP" sz="1050" dirty="0" smtClean="0">
                <a:solidFill>
                  <a:schemeClr val="tx1"/>
                </a:solidFill>
              </a:endParaRPr>
            </a:p>
            <a:p>
              <a:r>
                <a:rPr lang="ja-JP" altLang="en-US" sz="1050" dirty="0" smtClean="0">
                  <a:solidFill>
                    <a:schemeClr val="tx1"/>
                  </a:solidFill>
                </a:rPr>
                <a:t>ノウハウ</a:t>
              </a:r>
              <a:r>
                <a:rPr lang="ja-JP" altLang="en-US" sz="1050" dirty="0">
                  <a:solidFill>
                    <a:schemeClr val="tx1"/>
                  </a:solidFill>
                </a:rPr>
                <a:t>等の情報を</a:t>
              </a:r>
              <a:r>
                <a:rPr lang="ja-JP" altLang="en-US" sz="1050" dirty="0" smtClean="0">
                  <a:solidFill>
                    <a:schemeClr val="tx1"/>
                  </a:solidFill>
                </a:rPr>
                <a:t>共有</a:t>
              </a:r>
              <a:endParaRPr kumimoji="1" lang="ja-JP" altLang="en-US" sz="1050" dirty="0">
                <a:solidFill>
                  <a:schemeClr val="tx1"/>
                </a:solidFill>
              </a:endParaRPr>
            </a:p>
          </p:txBody>
        </p:sp>
        <p:pic>
          <p:nvPicPr>
            <p:cNvPr id="110" name="図 109"/>
            <p:cNvPicPr>
              <a:picLocks noChangeAspect="1"/>
            </p:cNvPicPr>
            <p:nvPr/>
          </p:nvPicPr>
          <p:blipFill rotWithShape="1">
            <a:blip r:embed="rId12"/>
            <a:srcRect l="4507" t="3438" r="8821" b="6535"/>
            <a:stretch/>
          </p:blipFill>
          <p:spPr>
            <a:xfrm>
              <a:off x="9262537" y="4748601"/>
              <a:ext cx="989743" cy="680448"/>
            </a:xfrm>
            <a:prstGeom prst="rect">
              <a:avLst/>
            </a:prstGeom>
          </p:spPr>
        </p:pic>
      </p:grpSp>
      <p:grpSp>
        <p:nvGrpSpPr>
          <p:cNvPr id="23" name="グループ化 22"/>
          <p:cNvGrpSpPr/>
          <p:nvPr/>
        </p:nvGrpSpPr>
        <p:grpSpPr>
          <a:xfrm>
            <a:off x="8585189" y="2807498"/>
            <a:ext cx="3685729" cy="1387760"/>
            <a:chOff x="8940031" y="5464082"/>
            <a:chExt cx="3685729" cy="1387760"/>
          </a:xfrm>
        </p:grpSpPr>
        <p:sp>
          <p:nvSpPr>
            <p:cNvPr id="116" name="角丸四角形 115"/>
            <p:cNvSpPr/>
            <p:nvPr/>
          </p:nvSpPr>
          <p:spPr>
            <a:xfrm>
              <a:off x="8983767" y="5523246"/>
              <a:ext cx="3560157" cy="1248838"/>
            </a:xfrm>
            <a:prstGeom prst="roundRect">
              <a:avLst>
                <a:gd name="adj" fmla="val 9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9" name="角丸四角形 98"/>
            <p:cNvSpPr/>
            <p:nvPr/>
          </p:nvSpPr>
          <p:spPr>
            <a:xfrm>
              <a:off x="8940031" y="5464082"/>
              <a:ext cx="3560157"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ＩＣＴ・カイゼン  プロジェクト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正方形/長方形 102"/>
            <p:cNvSpPr/>
            <p:nvPr/>
          </p:nvSpPr>
          <p:spPr>
            <a:xfrm>
              <a:off x="10476545" y="5977568"/>
              <a:ext cx="2078850"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自治体クラウドの推進</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chemeClr val="tx1"/>
                  </a:solidFill>
                </a:rPr>
                <a:t>セキュリティレベル</a:t>
              </a:r>
              <a:r>
                <a:rPr lang="ja-JP" altLang="en-US" sz="1050" dirty="0">
                  <a:solidFill>
                    <a:schemeClr val="tx1"/>
                  </a:solidFill>
                </a:rPr>
                <a:t>の高い</a:t>
              </a:r>
              <a:r>
                <a:rPr lang="ja-JP" altLang="en-US" sz="1050" dirty="0" smtClean="0">
                  <a:solidFill>
                    <a:schemeClr val="tx1"/>
                  </a:solidFill>
                </a:rPr>
                <a:t>データセンター構築等のため、システム</a:t>
              </a:r>
              <a:r>
                <a:rPr lang="ja-JP" altLang="en-US" sz="1050" dirty="0">
                  <a:solidFill>
                    <a:schemeClr val="tx1"/>
                  </a:solidFill>
                </a:rPr>
                <a:t>の共同</a:t>
              </a:r>
              <a:r>
                <a:rPr lang="ja-JP" altLang="en-US" sz="1050" dirty="0" smtClean="0">
                  <a:solidFill>
                    <a:schemeClr val="tx1"/>
                  </a:solidFill>
                </a:rPr>
                <a:t>利用を検討</a:t>
              </a:r>
              <a:endParaRPr kumimoji="1" lang="ja-JP" altLang="en-US" sz="1050" dirty="0">
                <a:solidFill>
                  <a:schemeClr val="tx1"/>
                </a:solidFill>
              </a:endParaRPr>
            </a:p>
          </p:txBody>
        </p:sp>
        <p:sp>
          <p:nvSpPr>
            <p:cNvPr id="104" name="角丸四角形 103"/>
            <p:cNvSpPr/>
            <p:nvPr/>
          </p:nvSpPr>
          <p:spPr>
            <a:xfrm>
              <a:off x="8951502" y="5718353"/>
              <a:ext cx="3674258"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   ＩＣＴ</a:t>
              </a:r>
              <a:r>
                <a:rPr lang="ja-JP" altLang="en-US" sz="1100" dirty="0">
                  <a:solidFill>
                    <a:schemeClr val="tx1"/>
                  </a:solidFill>
                </a:rPr>
                <a:t>をフル活用し、</a:t>
              </a:r>
              <a:r>
                <a:rPr lang="ja-JP" altLang="en-US" sz="1100" dirty="0" smtClean="0">
                  <a:solidFill>
                    <a:schemeClr val="tx1"/>
                  </a:solidFill>
                </a:rPr>
                <a:t>業務プロセスの</a:t>
              </a:r>
              <a:r>
                <a:rPr lang="ja-JP" altLang="en-US" sz="1100" dirty="0">
                  <a:solidFill>
                    <a:schemeClr val="tx1"/>
                  </a:solidFill>
                </a:rPr>
                <a:t>カイゼンや</a:t>
              </a:r>
              <a:r>
                <a:rPr lang="ja-JP" altLang="en-US" sz="1100" dirty="0" smtClean="0">
                  <a:solidFill>
                    <a:schemeClr val="tx1"/>
                  </a:solidFill>
                </a:rPr>
                <a:t>システム</a:t>
              </a:r>
              <a:endParaRPr lang="en-US" altLang="ja-JP" sz="1100" dirty="0" smtClean="0">
                <a:solidFill>
                  <a:schemeClr val="tx1"/>
                </a:solidFill>
              </a:endParaRPr>
            </a:p>
            <a:p>
              <a:r>
                <a:rPr lang="en-US" altLang="ja-JP" sz="1100" dirty="0">
                  <a:solidFill>
                    <a:schemeClr val="tx1"/>
                  </a:solidFill>
                </a:rPr>
                <a:t> </a:t>
              </a:r>
              <a:r>
                <a:rPr lang="en-US" altLang="ja-JP" sz="1100" dirty="0" smtClean="0">
                  <a:solidFill>
                    <a:schemeClr val="tx1"/>
                  </a:solidFill>
                </a:rPr>
                <a:t>     </a:t>
              </a:r>
              <a:r>
                <a:rPr lang="ja-JP" altLang="en-US" sz="1100" dirty="0" smtClean="0">
                  <a:solidFill>
                    <a:schemeClr val="tx1"/>
                  </a:solidFill>
                </a:rPr>
                <a:t>の</a:t>
              </a:r>
              <a:r>
                <a:rPr lang="ja-JP" altLang="en-US" sz="1100" dirty="0">
                  <a:solidFill>
                    <a:schemeClr val="tx1"/>
                  </a:solidFill>
                </a:rPr>
                <a:t>共有化を</a:t>
              </a:r>
              <a:r>
                <a:rPr lang="ja-JP" altLang="en-US" sz="1100" dirty="0" smtClean="0">
                  <a:solidFill>
                    <a:schemeClr val="tx1"/>
                  </a:solidFill>
                </a:rPr>
                <a:t>促進</a:t>
              </a:r>
              <a:endParaRPr kumimoji="1" lang="ja-JP" altLang="en-US" sz="1100" dirty="0">
                <a:solidFill>
                  <a:schemeClr val="tx1"/>
                </a:solidFill>
              </a:endParaRPr>
            </a:p>
          </p:txBody>
        </p:sp>
        <p:pic>
          <p:nvPicPr>
            <p:cNvPr id="109" name="図 108"/>
            <p:cNvPicPr>
              <a:picLocks noChangeAspect="1"/>
            </p:cNvPicPr>
            <p:nvPr/>
          </p:nvPicPr>
          <p:blipFill rotWithShape="1">
            <a:blip r:embed="rId13"/>
            <a:srcRect b="9394"/>
            <a:stretch/>
          </p:blipFill>
          <p:spPr>
            <a:xfrm>
              <a:off x="9093999" y="6143168"/>
              <a:ext cx="1427587" cy="591108"/>
            </a:xfrm>
            <a:prstGeom prst="rect">
              <a:avLst/>
            </a:prstGeom>
          </p:spPr>
        </p:pic>
      </p:grpSp>
      <p:grpSp>
        <p:nvGrpSpPr>
          <p:cNvPr id="19" name="グループ化 18"/>
          <p:cNvGrpSpPr/>
          <p:nvPr/>
        </p:nvGrpSpPr>
        <p:grpSpPr>
          <a:xfrm>
            <a:off x="8619355" y="1460427"/>
            <a:ext cx="3724968" cy="1323683"/>
            <a:chOff x="8974197" y="8153984"/>
            <a:chExt cx="3724968" cy="1323683"/>
          </a:xfrm>
        </p:grpSpPr>
        <p:sp>
          <p:nvSpPr>
            <p:cNvPr id="118" name="角丸四角形 117"/>
            <p:cNvSpPr/>
            <p:nvPr/>
          </p:nvSpPr>
          <p:spPr>
            <a:xfrm>
              <a:off x="8983767" y="8228829"/>
              <a:ext cx="3560157" cy="1248838"/>
            </a:xfrm>
            <a:prstGeom prst="roundRect">
              <a:avLst>
                <a:gd name="adj" fmla="val 9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角丸四角形 89"/>
            <p:cNvSpPr/>
            <p:nvPr/>
          </p:nvSpPr>
          <p:spPr>
            <a:xfrm>
              <a:off x="8974197" y="8153984"/>
              <a:ext cx="3724968"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ＳＤＧｓ推進  プロジェクト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3" name="図 112"/>
            <p:cNvPicPr>
              <a:picLocks noChangeAspect="1"/>
            </p:cNvPicPr>
            <p:nvPr/>
          </p:nvPicPr>
          <p:blipFill rotWithShape="1">
            <a:blip r:embed="rId14"/>
            <a:srcRect l="4526" t="6131" r="3070" b="4659"/>
            <a:stretch/>
          </p:blipFill>
          <p:spPr>
            <a:xfrm>
              <a:off x="9225053" y="8769824"/>
              <a:ext cx="2900028" cy="671957"/>
            </a:xfrm>
            <a:prstGeom prst="rect">
              <a:avLst/>
            </a:prstGeom>
          </p:spPr>
        </p:pic>
        <p:sp>
          <p:nvSpPr>
            <p:cNvPr id="91" name="角丸四角形 90"/>
            <p:cNvSpPr/>
            <p:nvPr/>
          </p:nvSpPr>
          <p:spPr>
            <a:xfrm>
              <a:off x="8995554" y="8434886"/>
              <a:ext cx="3560157"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rPr>
                <a:t>⇒  「持続可能な開発目標</a:t>
              </a:r>
              <a:r>
                <a:rPr lang="ja-JP" altLang="en-US" sz="1100" dirty="0" smtClean="0">
                  <a:solidFill>
                    <a:schemeClr val="tx1"/>
                  </a:solidFill>
                </a:rPr>
                <a:t>」 ＳＤＧｓ</a:t>
              </a:r>
              <a:r>
                <a:rPr lang="ja-JP" altLang="en-US" sz="1100" dirty="0">
                  <a:solidFill>
                    <a:schemeClr val="tx1"/>
                  </a:solidFill>
                </a:rPr>
                <a:t>に</a:t>
              </a:r>
              <a:r>
                <a:rPr lang="ja-JP" altLang="en-US" sz="1100" dirty="0" smtClean="0">
                  <a:solidFill>
                    <a:schemeClr val="tx1"/>
                  </a:solidFill>
                </a:rPr>
                <a:t>ついて、圏域全体で　　</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取組</a:t>
              </a:r>
              <a:r>
                <a:rPr lang="ja-JP" altLang="en-US" sz="1100" dirty="0">
                  <a:solidFill>
                    <a:schemeClr val="tx1"/>
                  </a:solidFill>
                </a:rPr>
                <a:t>を推進</a:t>
              </a:r>
            </a:p>
          </p:txBody>
        </p:sp>
      </p:grpSp>
      <p:pic>
        <p:nvPicPr>
          <p:cNvPr id="127" name="図 126"/>
          <p:cNvPicPr>
            <a:picLocks noChangeAspect="1"/>
          </p:cNvPicPr>
          <p:nvPr/>
        </p:nvPicPr>
        <p:blipFill rotWithShape="1">
          <a:blip r:embed="rId15">
            <a:lum bright="6000"/>
          </a:blip>
          <a:srcRect l="50514" t="4935" r="471" b="9230"/>
          <a:stretch/>
        </p:blipFill>
        <p:spPr>
          <a:xfrm>
            <a:off x="1065942" y="7772400"/>
            <a:ext cx="1455151" cy="870155"/>
          </a:xfrm>
          <a:prstGeom prst="rect">
            <a:avLst/>
          </a:prstGeom>
        </p:spPr>
      </p:pic>
      <p:grpSp>
        <p:nvGrpSpPr>
          <p:cNvPr id="17" name="グループ化 16"/>
          <p:cNvGrpSpPr/>
          <p:nvPr/>
        </p:nvGrpSpPr>
        <p:grpSpPr>
          <a:xfrm>
            <a:off x="8585189" y="4117010"/>
            <a:ext cx="3685729" cy="1417468"/>
            <a:chOff x="8940031" y="6775152"/>
            <a:chExt cx="3685729" cy="1417468"/>
          </a:xfrm>
        </p:grpSpPr>
        <p:sp>
          <p:nvSpPr>
            <p:cNvPr id="117" name="角丸四角形 116"/>
            <p:cNvSpPr/>
            <p:nvPr/>
          </p:nvSpPr>
          <p:spPr>
            <a:xfrm>
              <a:off x="8983767" y="6856996"/>
              <a:ext cx="3560157" cy="1248838"/>
            </a:xfrm>
            <a:prstGeom prst="roundRect">
              <a:avLst>
                <a:gd name="adj" fmla="val 9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3" name="角丸四角形 122"/>
            <p:cNvSpPr/>
            <p:nvPr/>
          </p:nvSpPr>
          <p:spPr>
            <a:xfrm>
              <a:off x="8940031" y="6775152"/>
              <a:ext cx="3560157"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エリアプロモーション  プロジェクト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正方形/長方形 123"/>
            <p:cNvSpPr/>
            <p:nvPr/>
          </p:nvSpPr>
          <p:spPr>
            <a:xfrm>
              <a:off x="10521586" y="7318346"/>
              <a:ext cx="1952133"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（例）広域圏ｲﾝﾌｫﾒｰｼｮﾝ</a:t>
              </a:r>
              <a:r>
                <a:rPr lang="zh-TW"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chemeClr val="tx1"/>
                  </a:solidFill>
                </a:rPr>
                <a:t>圏域名の</a:t>
              </a:r>
              <a:r>
                <a:rPr lang="ja-JP" altLang="en-US" sz="1050" dirty="0">
                  <a:solidFill>
                    <a:schemeClr val="tx1"/>
                  </a:solidFill>
                </a:rPr>
                <a:t>イベント、季節の風物詩などの地域資源情報</a:t>
              </a:r>
              <a:r>
                <a:rPr lang="ja-JP" altLang="en-US" sz="1050" dirty="0" smtClean="0">
                  <a:solidFill>
                    <a:schemeClr val="tx1"/>
                  </a:solidFill>
                </a:rPr>
                <a:t>を発信</a:t>
              </a:r>
              <a:endParaRPr kumimoji="1" lang="ja-JP" altLang="en-US" sz="1050" dirty="0">
                <a:solidFill>
                  <a:schemeClr val="tx1"/>
                </a:solidFill>
              </a:endParaRPr>
            </a:p>
          </p:txBody>
        </p:sp>
        <p:sp>
          <p:nvSpPr>
            <p:cNvPr id="125" name="角丸四角形 124"/>
            <p:cNvSpPr/>
            <p:nvPr/>
          </p:nvSpPr>
          <p:spPr>
            <a:xfrm>
              <a:off x="8951502" y="7020882"/>
              <a:ext cx="3674258"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   様々なチャンネルを活用し、こおりやま広域圏の魅力を　　</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効果的・効率的に発信</a:t>
              </a:r>
              <a:endParaRPr kumimoji="1" lang="ja-JP" altLang="en-US" sz="1100" dirty="0">
                <a:solidFill>
                  <a:schemeClr val="tx1"/>
                </a:solidFill>
              </a:endParaRPr>
            </a:p>
          </p:txBody>
        </p:sp>
        <p:pic>
          <p:nvPicPr>
            <p:cNvPr id="9" name="図 8"/>
            <p:cNvPicPr>
              <a:picLocks noChangeAspect="1"/>
            </p:cNvPicPr>
            <p:nvPr/>
          </p:nvPicPr>
          <p:blipFill>
            <a:blip r:embed="rId16"/>
            <a:stretch>
              <a:fillRect/>
            </a:stretch>
          </p:blipFill>
          <p:spPr>
            <a:xfrm>
              <a:off x="9320479" y="7436635"/>
              <a:ext cx="1013732" cy="667157"/>
            </a:xfrm>
            <a:prstGeom prst="rect">
              <a:avLst/>
            </a:prstGeom>
          </p:spPr>
        </p:pic>
      </p:grpSp>
      <p:pic>
        <p:nvPicPr>
          <p:cNvPr id="14" name="図 13"/>
          <p:cNvPicPr>
            <a:picLocks noChangeAspect="1"/>
          </p:cNvPicPr>
          <p:nvPr/>
        </p:nvPicPr>
        <p:blipFill rotWithShape="1">
          <a:blip r:embed="rId17"/>
          <a:srcRect l="11894" b="19527"/>
          <a:stretch/>
        </p:blipFill>
        <p:spPr>
          <a:xfrm>
            <a:off x="1003725" y="5285612"/>
            <a:ext cx="1494182" cy="791019"/>
          </a:xfrm>
          <a:prstGeom prst="rect">
            <a:avLst/>
          </a:prstGeom>
        </p:spPr>
      </p:pic>
      <p:grpSp>
        <p:nvGrpSpPr>
          <p:cNvPr id="20" name="グループ化 19"/>
          <p:cNvGrpSpPr/>
          <p:nvPr/>
        </p:nvGrpSpPr>
        <p:grpSpPr>
          <a:xfrm>
            <a:off x="8602864" y="5434427"/>
            <a:ext cx="4093798" cy="1450968"/>
            <a:chOff x="8947411" y="1426355"/>
            <a:chExt cx="4093798" cy="1450968"/>
          </a:xfrm>
        </p:grpSpPr>
        <p:sp>
          <p:nvSpPr>
            <p:cNvPr id="10" name="角丸四角形 9"/>
            <p:cNvSpPr/>
            <p:nvPr/>
          </p:nvSpPr>
          <p:spPr>
            <a:xfrm>
              <a:off x="9000198" y="1521494"/>
              <a:ext cx="3560157" cy="1248838"/>
            </a:xfrm>
            <a:prstGeom prst="roundRect">
              <a:avLst>
                <a:gd name="adj" fmla="val 9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2" name="正方形/長方形 91"/>
            <p:cNvSpPr/>
            <p:nvPr/>
          </p:nvSpPr>
          <p:spPr>
            <a:xfrm>
              <a:off x="10404584" y="2003049"/>
              <a:ext cx="2172202"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（例）広域圏アンバサダー</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rPr>
                <a:t>圏域内で</a:t>
              </a:r>
              <a:r>
                <a:rPr lang="ja-JP" altLang="en-US" sz="1050" dirty="0" smtClean="0">
                  <a:solidFill>
                    <a:schemeClr val="tx1"/>
                  </a:solidFill>
                </a:rPr>
                <a:t>活躍</a:t>
              </a:r>
              <a:r>
                <a:rPr lang="ja-JP" altLang="en-US" sz="1050" dirty="0">
                  <a:solidFill>
                    <a:schemeClr val="tx1"/>
                  </a:solidFill>
                </a:rPr>
                <a:t>する事業者等に</a:t>
              </a:r>
              <a:r>
                <a:rPr lang="ja-JP" altLang="en-US" sz="1050" dirty="0" smtClean="0">
                  <a:solidFill>
                    <a:schemeClr val="tx1"/>
                  </a:solidFill>
                </a:rPr>
                <a:t>よる「地域</a:t>
              </a:r>
              <a:r>
                <a:rPr lang="ja-JP" altLang="en-US" sz="1050" dirty="0">
                  <a:solidFill>
                    <a:schemeClr val="tx1"/>
                  </a:solidFill>
                </a:rPr>
                <a:t>の</a:t>
              </a:r>
              <a:r>
                <a:rPr lang="ja-JP" altLang="en-US" sz="1050" dirty="0" smtClean="0">
                  <a:solidFill>
                    <a:schemeClr val="tx1"/>
                  </a:solidFill>
                </a:rPr>
                <a:t>応援団」を結成し、先進的・発展的な視点を導入</a:t>
              </a:r>
              <a:endParaRPr kumimoji="1" lang="ja-JP" altLang="en-US" sz="1050" dirty="0">
                <a:solidFill>
                  <a:schemeClr val="tx1"/>
                </a:solidFill>
              </a:endParaRPr>
            </a:p>
          </p:txBody>
        </p:sp>
        <p:sp>
          <p:nvSpPr>
            <p:cNvPr id="93" name="角丸四角形 92"/>
            <p:cNvSpPr/>
            <p:nvPr/>
          </p:nvSpPr>
          <p:spPr>
            <a:xfrm>
              <a:off x="8947411" y="1682687"/>
              <a:ext cx="4093798"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　⇒　多様</a:t>
              </a:r>
              <a:r>
                <a:rPr lang="ja-JP" altLang="en-US" sz="1100" dirty="0">
                  <a:solidFill>
                    <a:schemeClr val="tx1"/>
                  </a:solidFill>
                </a:rPr>
                <a:t>かつ高度</a:t>
              </a:r>
              <a:r>
                <a:rPr lang="ja-JP" altLang="en-US" sz="1100" dirty="0" smtClean="0">
                  <a:solidFill>
                    <a:schemeClr val="tx1"/>
                  </a:solidFill>
                </a:rPr>
                <a:t>な産業研究</a:t>
              </a:r>
              <a:r>
                <a:rPr lang="ja-JP" altLang="en-US" sz="1100" dirty="0">
                  <a:solidFill>
                    <a:schemeClr val="tx1"/>
                  </a:solidFill>
                </a:rPr>
                <a:t>機能が集積されている</a:t>
              </a:r>
              <a:r>
                <a:rPr lang="ja-JP" altLang="en-US" sz="1100" dirty="0" smtClean="0">
                  <a:solidFill>
                    <a:schemeClr val="tx1"/>
                  </a:solidFill>
                </a:rPr>
                <a:t>環境</a:t>
              </a:r>
              <a:r>
                <a:rPr lang="ja-JP" altLang="en-US" sz="1100" dirty="0">
                  <a:solidFill>
                    <a:schemeClr val="tx1"/>
                  </a:solidFill>
                </a:rPr>
                <a:t>　　　　</a:t>
              </a:r>
              <a:endParaRPr lang="en-US" altLang="ja-JP" sz="1100" dirty="0">
                <a:solidFill>
                  <a:schemeClr val="tx1"/>
                </a:solidFill>
              </a:endParaRPr>
            </a:p>
            <a:p>
              <a:r>
                <a:rPr lang="ja-JP" altLang="en-US" sz="1100" dirty="0">
                  <a:solidFill>
                    <a:schemeClr val="tx1"/>
                  </a:solidFill>
                </a:rPr>
                <a:t>　</a:t>
              </a:r>
              <a:r>
                <a:rPr lang="ja-JP" altLang="en-US" sz="1100" dirty="0" smtClean="0">
                  <a:solidFill>
                    <a:schemeClr val="tx1"/>
                  </a:solidFill>
                </a:rPr>
                <a:t> </a:t>
              </a:r>
              <a:r>
                <a:rPr lang="ja-JP" altLang="en-US" sz="1100" dirty="0">
                  <a:solidFill>
                    <a:schemeClr val="tx1"/>
                  </a:solidFill>
                </a:rPr>
                <a:t>　</a:t>
              </a:r>
              <a:r>
                <a:rPr lang="ja-JP" altLang="en-US" sz="1100" dirty="0" smtClean="0">
                  <a:solidFill>
                    <a:schemeClr val="tx1"/>
                  </a:solidFill>
                </a:rPr>
                <a:t>　 を</a:t>
              </a:r>
              <a:r>
                <a:rPr lang="ja-JP" altLang="en-US" sz="1100" dirty="0">
                  <a:solidFill>
                    <a:schemeClr val="tx1"/>
                  </a:solidFill>
                </a:rPr>
                <a:t>生かし</a:t>
              </a:r>
              <a:r>
                <a:rPr lang="ja-JP" altLang="en-US" sz="1100" dirty="0" smtClean="0">
                  <a:solidFill>
                    <a:schemeClr val="tx1"/>
                  </a:solidFill>
                </a:rPr>
                <a:t>、様々な研究</a:t>
              </a:r>
              <a:r>
                <a:rPr lang="ja-JP" altLang="en-US" sz="1100" dirty="0">
                  <a:solidFill>
                    <a:schemeClr val="tx1"/>
                  </a:solidFill>
                </a:rPr>
                <a:t>連携を促進</a:t>
              </a:r>
            </a:p>
          </p:txBody>
        </p:sp>
        <p:pic>
          <p:nvPicPr>
            <p:cNvPr id="111" name="図 110"/>
            <p:cNvPicPr>
              <a:picLocks noChangeAspect="1"/>
            </p:cNvPicPr>
            <p:nvPr/>
          </p:nvPicPr>
          <p:blipFill>
            <a:blip r:embed="rId18"/>
            <a:stretch>
              <a:fillRect/>
            </a:stretch>
          </p:blipFill>
          <p:spPr>
            <a:xfrm>
              <a:off x="9132099" y="2078913"/>
              <a:ext cx="1212273" cy="686955"/>
            </a:xfrm>
            <a:prstGeom prst="rect">
              <a:avLst/>
            </a:prstGeom>
          </p:spPr>
        </p:pic>
        <p:sp>
          <p:nvSpPr>
            <p:cNvPr id="87" name="角丸四角形 86"/>
            <p:cNvSpPr/>
            <p:nvPr/>
          </p:nvSpPr>
          <p:spPr>
            <a:xfrm>
              <a:off x="9006033" y="1426355"/>
              <a:ext cx="3560157"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オープンイノベーション  </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プロジェクト</a:t>
              </a:r>
            </a:p>
          </p:txBody>
        </p:sp>
      </p:grpSp>
      <p:grpSp>
        <p:nvGrpSpPr>
          <p:cNvPr id="22" name="グループ化 21"/>
          <p:cNvGrpSpPr/>
          <p:nvPr/>
        </p:nvGrpSpPr>
        <p:grpSpPr>
          <a:xfrm>
            <a:off x="8594815" y="6773940"/>
            <a:ext cx="3868541" cy="1396432"/>
            <a:chOff x="8949657" y="9186588"/>
            <a:chExt cx="3868541" cy="1396432"/>
          </a:xfrm>
        </p:grpSpPr>
        <p:grpSp>
          <p:nvGrpSpPr>
            <p:cNvPr id="6" name="グループ化 5"/>
            <p:cNvGrpSpPr/>
            <p:nvPr/>
          </p:nvGrpSpPr>
          <p:grpSpPr>
            <a:xfrm>
              <a:off x="8949657" y="9186588"/>
              <a:ext cx="3868541" cy="1336549"/>
              <a:chOff x="8949657" y="2768035"/>
              <a:chExt cx="3868541" cy="1336549"/>
            </a:xfrm>
          </p:grpSpPr>
          <p:sp>
            <p:nvSpPr>
              <p:cNvPr id="114" name="角丸四角形 113"/>
              <p:cNvSpPr/>
              <p:nvPr/>
            </p:nvSpPr>
            <p:spPr>
              <a:xfrm>
                <a:off x="8983767" y="2855746"/>
                <a:ext cx="3560157" cy="1248838"/>
              </a:xfrm>
              <a:prstGeom prst="roundRect">
                <a:avLst>
                  <a:gd name="adj" fmla="val 9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7" name="角丸四角形 96"/>
              <p:cNvSpPr/>
              <p:nvPr/>
            </p:nvSpPr>
            <p:spPr>
              <a:xfrm>
                <a:off x="8949657" y="2768035"/>
                <a:ext cx="3560157"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Ⅴ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チャレンジ・スタートアップ  プロジェクト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角丸四角形 105"/>
              <p:cNvSpPr/>
              <p:nvPr/>
            </p:nvSpPr>
            <p:spPr>
              <a:xfrm>
                <a:off x="8998828" y="3044945"/>
                <a:ext cx="3819370" cy="4511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  様々</a:t>
                </a:r>
                <a:r>
                  <a:rPr lang="ja-JP" altLang="en-US" sz="1100" dirty="0">
                    <a:solidFill>
                      <a:schemeClr val="tx1"/>
                    </a:solidFill>
                  </a:rPr>
                  <a:t>なチャレンジ・スタートアップを支援、圏域の</a:t>
                </a:r>
                <a:r>
                  <a:rPr lang="ja-JP" altLang="en-US" sz="1100" dirty="0" smtClean="0">
                    <a:solidFill>
                      <a:schemeClr val="tx1"/>
                    </a:solidFill>
                  </a:rPr>
                  <a:t>フロン</a:t>
                </a:r>
                <a:endParaRPr lang="en-US" altLang="ja-JP" sz="1100" dirty="0" smtClean="0">
                  <a:solidFill>
                    <a:schemeClr val="tx1"/>
                  </a:solidFill>
                </a:endParaRPr>
              </a:p>
              <a:p>
                <a:r>
                  <a:rPr lang="en-US" altLang="ja-JP" sz="1100" dirty="0">
                    <a:solidFill>
                      <a:schemeClr val="tx1"/>
                    </a:solidFill>
                  </a:rPr>
                  <a:t> </a:t>
                </a:r>
                <a:r>
                  <a:rPr lang="en-US" altLang="ja-JP" sz="1100" dirty="0" smtClean="0">
                    <a:solidFill>
                      <a:schemeClr val="tx1"/>
                    </a:solidFill>
                  </a:rPr>
                  <a:t>      </a:t>
                </a:r>
                <a:r>
                  <a:rPr lang="ja-JP" altLang="en-US" sz="1100" dirty="0" smtClean="0">
                    <a:solidFill>
                      <a:schemeClr val="tx1"/>
                    </a:solidFill>
                  </a:rPr>
                  <a:t>ティア</a:t>
                </a:r>
                <a:r>
                  <a:rPr lang="ja-JP" altLang="en-US" sz="1100" dirty="0">
                    <a:solidFill>
                      <a:schemeClr val="tx1"/>
                    </a:solidFill>
                  </a:rPr>
                  <a:t>開拓を促進</a:t>
                </a:r>
                <a:endParaRPr kumimoji="1" lang="ja-JP" altLang="en-US" sz="1100" dirty="0">
                  <a:solidFill>
                    <a:schemeClr val="tx1"/>
                  </a:solidFill>
                </a:endParaRPr>
              </a:p>
            </p:txBody>
          </p:sp>
          <p:pic>
            <p:nvPicPr>
              <p:cNvPr id="108" name="図 107"/>
              <p:cNvPicPr>
                <a:picLocks noChangeAspect="1"/>
              </p:cNvPicPr>
              <p:nvPr/>
            </p:nvPicPr>
            <p:blipFill rotWithShape="1">
              <a:blip r:embed="rId19"/>
              <a:srcRect t="6812" b="8676"/>
              <a:stretch/>
            </p:blipFill>
            <p:spPr>
              <a:xfrm>
                <a:off x="9180683" y="3441434"/>
                <a:ext cx="1258697" cy="618591"/>
              </a:xfrm>
              <a:prstGeom prst="rect">
                <a:avLst/>
              </a:prstGeom>
            </p:spPr>
          </p:pic>
        </p:grpSp>
        <p:sp>
          <p:nvSpPr>
            <p:cNvPr id="105" name="正方形/長方形 104"/>
            <p:cNvSpPr/>
            <p:nvPr/>
          </p:nvSpPr>
          <p:spPr>
            <a:xfrm>
              <a:off x="10440899" y="9708746"/>
              <a:ext cx="2275520" cy="87427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）スモールスタート支援</a:t>
              </a:r>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chemeClr val="tx1"/>
                  </a:solidFill>
                </a:rPr>
                <a:t>まちづくり</a:t>
              </a:r>
              <a:r>
                <a:rPr lang="ja-JP" altLang="en-US" sz="1050" dirty="0">
                  <a:solidFill>
                    <a:schemeClr val="tx1"/>
                  </a:solidFill>
                </a:rPr>
                <a:t>に</a:t>
              </a:r>
              <a:r>
                <a:rPr lang="ja-JP" altLang="en-US" sz="1050" dirty="0" smtClean="0">
                  <a:solidFill>
                    <a:schemeClr val="tx1"/>
                  </a:solidFill>
                </a:rPr>
                <a:t>資する取組</a:t>
              </a:r>
              <a:r>
                <a:rPr lang="ja-JP" altLang="en-US" sz="1050" dirty="0">
                  <a:solidFill>
                    <a:schemeClr val="tx1"/>
                  </a:solidFill>
                </a:rPr>
                <a:t>を始めようと</a:t>
              </a:r>
              <a:r>
                <a:rPr lang="ja-JP" altLang="en-US" sz="1050" dirty="0" smtClean="0">
                  <a:solidFill>
                    <a:schemeClr val="tx1"/>
                  </a:solidFill>
                </a:rPr>
                <a:t>する事業者等を資金面、ノウハウ面</a:t>
              </a:r>
              <a:r>
                <a:rPr lang="ja-JP" altLang="en-US" sz="1050" dirty="0">
                  <a:solidFill>
                    <a:schemeClr val="tx1"/>
                  </a:solidFill>
                </a:rPr>
                <a:t>で</a:t>
              </a:r>
              <a:r>
                <a:rPr lang="ja-JP" altLang="en-US" sz="1050" dirty="0" smtClean="0">
                  <a:solidFill>
                    <a:schemeClr val="tx1"/>
                  </a:solidFill>
                </a:rPr>
                <a:t>支援</a:t>
              </a:r>
              <a:endParaRPr kumimoji="1" lang="ja-JP" altLang="en-US" sz="1050" dirty="0">
                <a:solidFill>
                  <a:schemeClr val="tx1"/>
                </a:solidFill>
              </a:endParaRPr>
            </a:p>
          </p:txBody>
        </p:sp>
      </p:grpSp>
      <p:sp>
        <p:nvSpPr>
          <p:cNvPr id="96" name="二等辺三角形 95"/>
          <p:cNvSpPr/>
          <p:nvPr/>
        </p:nvSpPr>
        <p:spPr>
          <a:xfrm rot="7200000">
            <a:off x="11252686" y="2189632"/>
            <a:ext cx="139942" cy="461084"/>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吹き出し 97"/>
          <p:cNvSpPr/>
          <p:nvPr/>
        </p:nvSpPr>
        <p:spPr>
          <a:xfrm>
            <a:off x="2649813" y="1005340"/>
            <a:ext cx="5554686" cy="287055"/>
          </a:xfrm>
          <a:prstGeom prst="wedgeRoundRectCallout">
            <a:avLst>
              <a:gd name="adj1" fmla="val -1236"/>
              <a:gd name="adj2" fmla="val 1917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世界を視野に入れた圏域内外との「ボーダーレス」な産業振興を展開 </a:t>
            </a:r>
            <a:r>
              <a:rPr kumimoji="1"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二等辺三角形 121"/>
          <p:cNvSpPr/>
          <p:nvPr/>
        </p:nvSpPr>
        <p:spPr>
          <a:xfrm rot="7200000">
            <a:off x="11252687" y="3332360"/>
            <a:ext cx="139942" cy="461084"/>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rot="7200000">
            <a:off x="11252686" y="4819100"/>
            <a:ext cx="139942" cy="461084"/>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3672166" y="3634330"/>
            <a:ext cx="5035557" cy="313723"/>
          </a:xfrm>
          <a:prstGeom prst="wedgeRoundRectCallout">
            <a:avLst>
              <a:gd name="adj1" fmla="val -1236"/>
              <a:gd name="adj2" fmla="val 1917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多様性を受容する「コンパクト化</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ネットワーク化」を推進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31" name="角丸四角形吹き出し 130"/>
          <p:cNvSpPr/>
          <p:nvPr/>
        </p:nvSpPr>
        <p:spPr>
          <a:xfrm>
            <a:off x="3707464" y="6289817"/>
            <a:ext cx="4771796" cy="256578"/>
          </a:xfrm>
          <a:prstGeom prst="wedgeRoundRectCallout">
            <a:avLst>
              <a:gd name="adj1" fmla="val -1236"/>
              <a:gd name="adj2" fmla="val 1917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「学び、働き、暮らし続けることができる」圏域づくり </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9" name="角丸四角形 118"/>
          <p:cNvSpPr/>
          <p:nvPr/>
        </p:nvSpPr>
        <p:spPr>
          <a:xfrm>
            <a:off x="79650" y="356420"/>
            <a:ext cx="594116" cy="9753875"/>
          </a:xfrm>
          <a:prstGeom prst="roundRect">
            <a:avLst>
              <a:gd name="adj" fmla="val 189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lang="ja-JP" altLang="en-US" sz="1800" b="1" dirty="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広め合う　高め合う</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sz="1800" b="1" dirty="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助け合う</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sz="1800" b="1" dirty="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こおりやま広域圏　 </a:t>
            </a:r>
            <a:r>
              <a:rPr lang="ja-JP" altLang="en-US" sz="1400" b="1" dirty="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持続可能な圏域の創生 </a:t>
            </a:r>
            <a:r>
              <a:rPr lang="ja-JP" altLang="en-US" sz="1400" b="1"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sz="1400" b="1" dirty="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r>
              <a:rPr lang="ja-JP" altLang="en-US" sz="1800" b="1" dirty="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endParaRPr lang="en-US" altLang="ja-JP" sz="1400" b="1" dirty="0">
              <a:latin typeface="HGP創英角ｺﾞｼｯｸUB" panose="020B0900000000000000" pitchFamily="50" charset="-128"/>
              <a:ea typeface="HGP創英角ｺﾞｼｯｸUB" panose="020B0900000000000000" pitchFamily="50" charset="-128"/>
            </a:endParaRPr>
          </a:p>
        </p:txBody>
      </p:sp>
      <p:pic>
        <p:nvPicPr>
          <p:cNvPr id="112" name="図 111"/>
          <p:cNvPicPr>
            <a:picLocks noChangeAspect="1"/>
          </p:cNvPicPr>
          <p:nvPr/>
        </p:nvPicPr>
        <p:blipFill rotWithShape="1">
          <a:blip r:embed="rId20">
            <a:extLst>
              <a:ext uri="{28A0092B-C50C-407E-A947-70E740481C1C}">
                <a14:useLocalDpi xmlns:a14="http://schemas.microsoft.com/office/drawing/2010/main" val="0"/>
              </a:ext>
            </a:extLst>
          </a:blip>
          <a:srcRect l="17439" t="18944" r="11988"/>
          <a:stretch/>
        </p:blipFill>
        <p:spPr>
          <a:xfrm>
            <a:off x="4721001" y="1490951"/>
            <a:ext cx="1382834" cy="893379"/>
          </a:xfrm>
          <a:prstGeom prst="rect">
            <a:avLst/>
          </a:prstGeom>
        </p:spPr>
      </p:pic>
      <p:sp>
        <p:nvSpPr>
          <p:cNvPr id="95" name="角丸四角形 94"/>
          <p:cNvSpPr/>
          <p:nvPr/>
        </p:nvSpPr>
        <p:spPr>
          <a:xfrm>
            <a:off x="550033" y="450822"/>
            <a:ext cx="2280253" cy="333904"/>
          </a:xfrm>
          <a:prstGeom prst="roundRect">
            <a:avLst>
              <a:gd name="adj" fmla="val 26088"/>
            </a:avLst>
          </a:prstGeom>
          <a:ln w="57150" cmpd="thickThi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４</a:t>
            </a:r>
            <a:r>
              <a:rPr lang="en-US" altLang="ja-JP" sz="16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取組の全体像</a:t>
            </a: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p:txBody>
      </p:sp>
      <p:pic>
        <p:nvPicPr>
          <p:cNvPr id="94" name="図 93"/>
          <p:cNvPicPr/>
          <p:nvPr/>
        </p:nvPicPr>
        <p:blipFill rotWithShape="1">
          <a:blip r:embed="rId21">
            <a:extLst>
              <a:ext uri="{28A0092B-C50C-407E-A947-70E740481C1C}">
                <a14:useLocalDpi xmlns:a14="http://schemas.microsoft.com/office/drawing/2010/main" val="0"/>
              </a:ext>
            </a:extLst>
          </a:blip>
          <a:srcRect l="-359" t="2050" r="4435" b="-1"/>
          <a:stretch/>
        </p:blipFill>
        <p:spPr bwMode="auto">
          <a:xfrm>
            <a:off x="1034527" y="1597600"/>
            <a:ext cx="1340485" cy="750570"/>
          </a:xfrm>
          <a:prstGeom prst="rect">
            <a:avLst/>
          </a:prstGeom>
          <a:ln>
            <a:noFill/>
          </a:ln>
          <a:extLst>
            <a:ext uri="{53640926-AAD7-44D8-BBD7-CCE9431645EC}">
              <a14:shadowObscured xmlns:a14="http://schemas.microsoft.com/office/drawing/2010/main"/>
            </a:ext>
          </a:extLst>
        </p:spPr>
      </p:pic>
      <p:pic>
        <p:nvPicPr>
          <p:cNvPr id="100" name="図 99"/>
          <p:cNvPicPr/>
          <p:nvPr/>
        </p:nvPicPr>
        <p:blipFill>
          <a:blip r:embed="rId22" cstate="print">
            <a:extLst>
              <a:ext uri="{28A0092B-C50C-407E-A947-70E740481C1C}">
                <a14:useLocalDpi xmlns:a14="http://schemas.microsoft.com/office/drawing/2010/main" val="0"/>
              </a:ext>
            </a:extLst>
          </a:blip>
          <a:stretch>
            <a:fillRect/>
          </a:stretch>
        </p:blipFill>
        <p:spPr>
          <a:xfrm>
            <a:off x="1049132" y="2498665"/>
            <a:ext cx="1314450" cy="867410"/>
          </a:xfrm>
          <a:prstGeom prst="rect">
            <a:avLst/>
          </a:prstGeom>
        </p:spPr>
      </p:pic>
    </p:spTree>
    <p:extLst>
      <p:ext uri="{BB962C8B-B14F-4D97-AF65-F5344CB8AC3E}">
        <p14:creationId xmlns:p14="http://schemas.microsoft.com/office/powerpoint/2010/main" val="3719405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236148" y="1054100"/>
          <a:ext cx="6063053" cy="7606955"/>
        </p:xfrm>
        <a:graphic>
          <a:graphicData uri="http://schemas.openxmlformats.org/drawingml/2006/table">
            <a:tbl>
              <a:tblPr firstRow="1" firstCol="1" bandRow="1">
                <a:tableStyleId>{5C22544A-7EE6-4342-B048-85BDC9FD1C3A}</a:tableStyleId>
              </a:tblPr>
              <a:tblGrid>
                <a:gridCol w="1122752"/>
                <a:gridCol w="1163459"/>
                <a:gridCol w="208141"/>
                <a:gridCol w="3568701"/>
              </a:tblGrid>
              <a:tr h="237034">
                <a:tc>
                  <a:txBody>
                    <a:bodyPr/>
                    <a:lstStyle/>
                    <a:p>
                      <a:pPr algn="ctr">
                        <a:lnSpc>
                          <a:spcPts val="1500"/>
                        </a:lnSpc>
                        <a:spcAft>
                          <a:spcPts val="0"/>
                        </a:spcAft>
                      </a:pPr>
                      <a:r>
                        <a:rPr lang="ja-JP" sz="1000" kern="100" dirty="0">
                          <a:effectLst/>
                        </a:rPr>
                        <a:t>分類</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lnSpc>
                          <a:spcPts val="1500"/>
                        </a:lnSpc>
                        <a:spcAft>
                          <a:spcPts val="0"/>
                        </a:spcAft>
                      </a:pPr>
                      <a:r>
                        <a:rPr lang="ja-JP" sz="1000" kern="100" dirty="0">
                          <a:effectLst/>
                        </a:rPr>
                        <a:t>連携協約項目</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lnSpc>
                          <a:spcPts val="1500"/>
                        </a:lnSpc>
                        <a:spcAft>
                          <a:spcPts val="0"/>
                        </a:spcAft>
                      </a:pPr>
                      <a:r>
                        <a:rPr lang="ja-JP" sz="1000" kern="100" dirty="0">
                          <a:effectLst/>
                        </a:rPr>
                        <a:t>事業名</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r>
              <a:tr h="213728">
                <a:tc rowSpan="16">
                  <a:txBody>
                    <a:bodyPr/>
                    <a:lstStyle/>
                    <a:p>
                      <a:pPr algn="just">
                        <a:lnSpc>
                          <a:spcPts val="1500"/>
                        </a:lnSpc>
                        <a:spcAft>
                          <a:spcPts val="0"/>
                        </a:spcAft>
                      </a:pPr>
                      <a:r>
                        <a:rPr lang="ja-JP" sz="1100" kern="100" dirty="0">
                          <a:solidFill>
                            <a:schemeClr val="tx1"/>
                          </a:solidFill>
                          <a:effectLst/>
                        </a:rPr>
                        <a:t>１　圏域全体の経済成長のけん引</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algn="just">
                        <a:lnSpc>
                          <a:spcPts val="1500"/>
                        </a:lnSpc>
                        <a:spcAft>
                          <a:spcPts val="0"/>
                        </a:spcAft>
                      </a:pPr>
                      <a:r>
                        <a:rPr lang="en-US" sz="1000" kern="100" dirty="0">
                          <a:effectLst/>
                          <a:latin typeface="+mj-ea"/>
                          <a:ea typeface="+mj-ea"/>
                        </a:rPr>
                        <a:t>(1)</a:t>
                      </a:r>
                      <a:r>
                        <a:rPr lang="ja-JP" sz="1000" kern="100" dirty="0">
                          <a:effectLst/>
                          <a:latin typeface="+mj-ea"/>
                          <a:ea typeface="+mj-ea"/>
                        </a:rPr>
                        <a:t>産学金官民一体となった経済成長の推進体制の構築</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a:lnSpc>
                          <a:spcPts val="1500"/>
                        </a:lnSpc>
                        <a:spcAft>
                          <a:spcPts val="0"/>
                        </a:spcAft>
                      </a:pPr>
                      <a:r>
                        <a:rPr lang="en-US" sz="900" kern="100" dirty="0">
                          <a:effectLst/>
                          <a:latin typeface="+mj-ea"/>
                          <a:ea typeface="+mj-ea"/>
                        </a:rPr>
                        <a:t>1</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こおりやま広域連携中枢都市圏ビジョン懇談会運営事業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728">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こおりやま広域圏アンバサダー制度運営事業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3</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ＳＤＧｓの推進</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728">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4</a:t>
                      </a:r>
                      <a:endParaRPr lang="ja-JP" sz="900" kern="10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国・県に向けた要望活動・地方分権・特区申請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rowSpan="5">
                  <a:txBody>
                    <a:bodyPr/>
                    <a:lstStyle/>
                    <a:p>
                      <a:pPr algn="just">
                        <a:lnSpc>
                          <a:spcPts val="1500"/>
                        </a:lnSpc>
                        <a:spcAft>
                          <a:spcPts val="0"/>
                        </a:spcAft>
                      </a:pPr>
                      <a:r>
                        <a:rPr lang="en-US" sz="1000" kern="100" dirty="0">
                          <a:effectLst/>
                          <a:latin typeface="+mj-ea"/>
                          <a:ea typeface="+mj-ea"/>
                        </a:rPr>
                        <a:t>(2)</a:t>
                      </a:r>
                      <a:r>
                        <a:rPr lang="ja-JP" sz="1000" kern="100" dirty="0">
                          <a:effectLst/>
                          <a:latin typeface="+mj-ea"/>
                          <a:ea typeface="+mj-ea"/>
                        </a:rPr>
                        <a:t>新規創業の促進及び地域産業の振興</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a:lnSpc>
                          <a:spcPts val="1500"/>
                        </a:lnSpc>
                        <a:spcAft>
                          <a:spcPts val="0"/>
                        </a:spcAft>
                      </a:pPr>
                      <a:r>
                        <a:rPr lang="en-US" sz="900" kern="100" dirty="0">
                          <a:effectLst/>
                          <a:latin typeface="+mj-ea"/>
                          <a:ea typeface="+mj-ea"/>
                        </a:rPr>
                        <a:t>5</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創業支援事業</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6</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こおりやま中小企業活性化事業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7</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産業振興人材育成事業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728">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8</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企業立地セミナー及び合同プロモーション事業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9</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産業イノベーション事業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rowSpan="3">
                  <a:txBody>
                    <a:bodyPr/>
                    <a:lstStyle/>
                    <a:p>
                      <a:pPr algn="just">
                        <a:lnSpc>
                          <a:spcPts val="1500"/>
                        </a:lnSpc>
                        <a:spcAft>
                          <a:spcPts val="0"/>
                        </a:spcAft>
                      </a:pPr>
                      <a:r>
                        <a:rPr lang="en-US" sz="1000" kern="100" dirty="0">
                          <a:effectLst/>
                          <a:latin typeface="+mj-ea"/>
                          <a:ea typeface="+mj-ea"/>
                        </a:rPr>
                        <a:t>(3)</a:t>
                      </a:r>
                      <a:r>
                        <a:rPr lang="ja-JP" sz="1000" kern="100" dirty="0">
                          <a:effectLst/>
                          <a:latin typeface="+mj-ea"/>
                          <a:ea typeface="+mj-ea"/>
                        </a:rPr>
                        <a:t>地域資源を活用した地域経済の裾野拡大</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a:lnSpc>
                          <a:spcPts val="1500"/>
                        </a:lnSpc>
                        <a:spcAft>
                          <a:spcPts val="0"/>
                        </a:spcAft>
                      </a:pPr>
                      <a:r>
                        <a:rPr lang="en-US" sz="900" kern="100" dirty="0">
                          <a:effectLst/>
                          <a:latin typeface="+mj-ea"/>
                          <a:ea typeface="+mj-ea"/>
                        </a:rPr>
                        <a:t>10</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６次産業化プロジェクト</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846">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11</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海外販路拡大支援事業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62">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12</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物産振興事業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rowSpan="4">
                  <a:txBody>
                    <a:bodyPr/>
                    <a:lstStyle/>
                    <a:p>
                      <a:pPr algn="just">
                        <a:lnSpc>
                          <a:spcPts val="1500"/>
                        </a:lnSpc>
                        <a:spcAft>
                          <a:spcPts val="0"/>
                        </a:spcAft>
                      </a:pPr>
                      <a:r>
                        <a:rPr lang="en-US" sz="1000" kern="100" dirty="0">
                          <a:effectLst/>
                          <a:latin typeface="+mj-ea"/>
                          <a:ea typeface="+mj-ea"/>
                        </a:rPr>
                        <a:t>(4)</a:t>
                      </a:r>
                      <a:r>
                        <a:rPr lang="ja-JP" sz="1000" kern="100" dirty="0">
                          <a:effectLst/>
                          <a:latin typeface="+mj-ea"/>
                          <a:ea typeface="+mj-ea"/>
                        </a:rPr>
                        <a:t>戦略的な観光施策の推進</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4FA"/>
                    </a:solidFill>
                  </a:tcPr>
                </a:tc>
                <a:tc>
                  <a:txBody>
                    <a:bodyPr/>
                    <a:lstStyle/>
                    <a:p>
                      <a:pPr algn="r">
                        <a:lnSpc>
                          <a:spcPts val="1500"/>
                        </a:lnSpc>
                        <a:spcAft>
                          <a:spcPts val="0"/>
                        </a:spcAft>
                      </a:pPr>
                      <a:r>
                        <a:rPr lang="en-US" sz="900" kern="100" dirty="0">
                          <a:effectLst/>
                          <a:latin typeface="+mj-ea"/>
                          <a:ea typeface="+mj-ea"/>
                        </a:rPr>
                        <a:t>13</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インバウンド推進事業</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14</a:t>
                      </a:r>
                      <a:endParaRPr lang="ja-JP" sz="900" kern="10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シティプロモーション推進事業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15</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観光誘客事業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728">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16</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日本遺産「一本の水路」プロモーション事業（広域観光）</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455">
                <a:tc rowSpan="5">
                  <a:txBody>
                    <a:bodyPr/>
                    <a:lstStyle/>
                    <a:p>
                      <a:pPr algn="just">
                        <a:lnSpc>
                          <a:spcPts val="1500"/>
                        </a:lnSpc>
                        <a:spcAft>
                          <a:spcPts val="0"/>
                        </a:spcAft>
                      </a:pPr>
                      <a:r>
                        <a:rPr lang="ja-JP" sz="1100" kern="100" dirty="0">
                          <a:solidFill>
                            <a:schemeClr val="tx1"/>
                          </a:solidFill>
                          <a:effectLst/>
                        </a:rPr>
                        <a:t>２　高次の都市機能の集積・強化</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ts val="1500"/>
                        </a:lnSpc>
                        <a:spcAft>
                          <a:spcPts val="0"/>
                        </a:spcAft>
                      </a:pPr>
                      <a:r>
                        <a:rPr lang="en-US" sz="1000" kern="100" dirty="0">
                          <a:effectLst/>
                          <a:latin typeface="+mj-ea"/>
                          <a:ea typeface="+mj-ea"/>
                        </a:rPr>
                        <a:t>(1)</a:t>
                      </a:r>
                      <a:r>
                        <a:rPr lang="ja-JP" sz="1000" kern="100" dirty="0">
                          <a:effectLst/>
                          <a:latin typeface="+mj-ea"/>
                          <a:ea typeface="+mj-ea"/>
                        </a:rPr>
                        <a:t>高度な医療サービスの提供</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B"/>
                    </a:solidFill>
                  </a:tcPr>
                </a:tc>
                <a:tc>
                  <a:txBody>
                    <a:bodyPr/>
                    <a:lstStyle/>
                    <a:p>
                      <a:pPr algn="r">
                        <a:lnSpc>
                          <a:spcPts val="1500"/>
                        </a:lnSpc>
                        <a:spcAft>
                          <a:spcPts val="0"/>
                        </a:spcAft>
                      </a:pPr>
                      <a:r>
                        <a:rPr lang="en-US" sz="900" kern="100" dirty="0">
                          <a:effectLst/>
                          <a:latin typeface="+mj-ea"/>
                          <a:ea typeface="+mj-ea"/>
                        </a:rPr>
                        <a:t>17</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広域的な医療体制の構築</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128">
                <a:tc vMerge="1">
                  <a:txBody>
                    <a:bodyPr/>
                    <a:lstStyle/>
                    <a:p>
                      <a:endParaRPr kumimoji="1" lang="ja-JP" altLang="en-US"/>
                    </a:p>
                  </a:txBody>
                  <a:tcPr/>
                </a:tc>
                <a:tc rowSpan="3">
                  <a:txBody>
                    <a:bodyPr/>
                    <a:lstStyle/>
                    <a:p>
                      <a:pPr algn="just">
                        <a:lnSpc>
                          <a:spcPts val="1500"/>
                        </a:lnSpc>
                        <a:spcAft>
                          <a:spcPts val="0"/>
                        </a:spcAft>
                      </a:pPr>
                      <a:r>
                        <a:rPr lang="en-US" sz="1000" kern="100" dirty="0">
                          <a:effectLst/>
                          <a:latin typeface="+mj-ea"/>
                          <a:ea typeface="+mj-ea"/>
                        </a:rPr>
                        <a:t>(2)</a:t>
                      </a:r>
                      <a:r>
                        <a:rPr lang="ja-JP" sz="1000" kern="100" dirty="0">
                          <a:effectLst/>
                          <a:latin typeface="+mj-ea"/>
                          <a:ea typeface="+mj-ea"/>
                        </a:rPr>
                        <a:t>高度な中心拠点の整備・広域的公共交通網の構築</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B"/>
                    </a:solidFill>
                  </a:tcPr>
                </a:tc>
                <a:tc>
                  <a:txBody>
                    <a:bodyPr/>
                    <a:lstStyle/>
                    <a:p>
                      <a:pPr algn="r">
                        <a:lnSpc>
                          <a:spcPts val="1500"/>
                        </a:lnSpc>
                        <a:spcAft>
                          <a:spcPts val="0"/>
                        </a:spcAft>
                      </a:pPr>
                      <a:r>
                        <a:rPr lang="en-US" sz="900" kern="100" dirty="0">
                          <a:effectLst/>
                          <a:latin typeface="+mj-ea"/>
                          <a:ea typeface="+mj-ea"/>
                        </a:rPr>
                        <a:t>18</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広域交流中核拠点の整備</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135">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19</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広域的な交通網の形成促進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62">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20</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福島空港利用及び地域の活性化促進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455">
                <a:tc vMerge="1">
                  <a:txBody>
                    <a:bodyPr/>
                    <a:lstStyle/>
                    <a:p>
                      <a:endParaRPr kumimoji="1" lang="ja-JP" altLang="en-US"/>
                    </a:p>
                  </a:txBody>
                  <a:tcPr/>
                </a:tc>
                <a:tc>
                  <a:txBody>
                    <a:bodyPr/>
                    <a:lstStyle/>
                    <a:p>
                      <a:pPr algn="just">
                        <a:lnSpc>
                          <a:spcPts val="1500"/>
                        </a:lnSpc>
                        <a:spcAft>
                          <a:spcPts val="0"/>
                        </a:spcAft>
                      </a:pPr>
                      <a:r>
                        <a:rPr lang="en-US" sz="1000" kern="100" dirty="0">
                          <a:effectLst/>
                          <a:latin typeface="+mj-ea"/>
                          <a:ea typeface="+mj-ea"/>
                        </a:rPr>
                        <a:t>(3)</a:t>
                      </a:r>
                      <a:r>
                        <a:rPr lang="ja-JP" sz="1000" kern="100" dirty="0">
                          <a:effectLst/>
                          <a:latin typeface="+mj-ea"/>
                          <a:ea typeface="+mj-ea"/>
                        </a:rPr>
                        <a:t>高等教育・研究開発の環境整備</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B"/>
                    </a:solidFill>
                  </a:tcPr>
                </a:tc>
                <a:tc>
                  <a:txBody>
                    <a:bodyPr/>
                    <a:lstStyle/>
                    <a:p>
                      <a:pPr algn="r">
                        <a:lnSpc>
                          <a:spcPts val="1500"/>
                        </a:lnSpc>
                        <a:spcAft>
                          <a:spcPts val="0"/>
                        </a:spcAft>
                      </a:pPr>
                      <a:r>
                        <a:rPr lang="en-US" sz="900" kern="100" dirty="0">
                          <a:effectLst/>
                          <a:latin typeface="+mj-ea"/>
                          <a:ea typeface="+mj-ea"/>
                        </a:rPr>
                        <a:t>21</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高等教育等の推進による人材育成</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rowSpan="14">
                  <a:txBody>
                    <a:bodyPr/>
                    <a:lstStyle/>
                    <a:p>
                      <a:pPr algn="just">
                        <a:lnSpc>
                          <a:spcPts val="1500"/>
                        </a:lnSpc>
                        <a:spcAft>
                          <a:spcPts val="0"/>
                        </a:spcAft>
                      </a:pPr>
                      <a:r>
                        <a:rPr lang="ja-JP" sz="1100" kern="100" dirty="0">
                          <a:solidFill>
                            <a:schemeClr val="tx1"/>
                          </a:solidFill>
                          <a:effectLst/>
                        </a:rPr>
                        <a:t>３ 圏域全体の生活関連機能サービスの向上</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9">
                  <a:txBody>
                    <a:bodyPr/>
                    <a:lstStyle/>
                    <a:p>
                      <a:pPr algn="just">
                        <a:lnSpc>
                          <a:spcPts val="1500"/>
                        </a:lnSpc>
                        <a:spcAft>
                          <a:spcPts val="0"/>
                        </a:spcAft>
                      </a:pPr>
                      <a:r>
                        <a:rPr lang="en-US" sz="1000" kern="100" dirty="0">
                          <a:effectLst/>
                          <a:latin typeface="+mj-ea"/>
                          <a:ea typeface="+mj-ea"/>
                        </a:rPr>
                        <a:t>(1)</a:t>
                      </a:r>
                      <a:r>
                        <a:rPr lang="ja-JP" sz="1000" kern="100" dirty="0">
                          <a:effectLst/>
                          <a:latin typeface="+mj-ea"/>
                          <a:ea typeface="+mj-ea"/>
                        </a:rPr>
                        <a:t>地域医療・福祉・子育ての充実</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22</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en-US" sz="1000" kern="100">
                          <a:effectLst/>
                        </a:rPr>
                        <a:t>(</a:t>
                      </a:r>
                      <a:r>
                        <a:rPr lang="ja-JP" sz="1000" kern="100">
                          <a:effectLst/>
                        </a:rPr>
                        <a:t>再掲）広域的な医療体制の構築</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23</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認知症高齢者支援事業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24</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自殺対策推進事業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25</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長寿社会対策推進事業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728">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26</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ファミリーサポートセンターの広域利用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27</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病児・病後児保育事業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28</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一時的保育事業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29</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保育士・保育所支援センター事業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728">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30</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子どもの遊び場等の共同利用推進事業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rowSpan="4">
                  <a:txBody>
                    <a:bodyPr/>
                    <a:lstStyle/>
                    <a:p>
                      <a:pPr algn="just">
                        <a:lnSpc>
                          <a:spcPts val="1500"/>
                        </a:lnSpc>
                        <a:spcAft>
                          <a:spcPts val="0"/>
                        </a:spcAft>
                      </a:pPr>
                      <a:r>
                        <a:rPr lang="en-US" sz="1000" kern="100" dirty="0">
                          <a:effectLst/>
                          <a:latin typeface="+mj-ea"/>
                          <a:ea typeface="+mj-ea"/>
                        </a:rPr>
                        <a:t>(2)</a:t>
                      </a:r>
                      <a:r>
                        <a:rPr lang="ja-JP" sz="1000" kern="100" dirty="0">
                          <a:effectLst/>
                          <a:latin typeface="+mj-ea"/>
                          <a:ea typeface="+mj-ea"/>
                        </a:rPr>
                        <a:t>教育・文化・スポーツの振興</a:t>
                      </a:r>
                      <a:endParaRPr lang="ja-JP" sz="10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31</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000" kern="100" dirty="0">
                          <a:effectLst/>
                        </a:rPr>
                        <a:t>図書館相互利用事業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32</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000" kern="100" dirty="0">
                          <a:effectLst/>
                        </a:rPr>
                        <a:t>生涯学習施設の広域利用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33</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000" kern="100" dirty="0">
                          <a:effectLst/>
                        </a:rPr>
                        <a:t>教職員等交流</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64">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34</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000" kern="100" dirty="0">
                          <a:effectLst/>
                        </a:rPr>
                        <a:t>文化体育施設の広域利用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591">
                <a:tc vMerge="1">
                  <a:txBody>
                    <a:bodyPr/>
                    <a:lstStyle/>
                    <a:p>
                      <a:endParaRPr kumimoji="1" lang="ja-JP" altLang="en-US"/>
                    </a:p>
                  </a:txBody>
                  <a:tcPr/>
                </a:tc>
                <a:tc>
                  <a:txBody>
                    <a:bodyPr/>
                    <a:lstStyle/>
                    <a:p>
                      <a:pPr algn="l">
                        <a:lnSpc>
                          <a:spcPts val="1500"/>
                        </a:lnSpc>
                        <a:spcAft>
                          <a:spcPts val="0"/>
                        </a:spcAft>
                      </a:pPr>
                      <a:r>
                        <a:rPr lang="en-US" sz="1000" kern="100" dirty="0">
                          <a:effectLst/>
                          <a:latin typeface="+mj-ea"/>
                          <a:ea typeface="+mj-ea"/>
                        </a:rPr>
                        <a:t>(3)</a:t>
                      </a:r>
                      <a:r>
                        <a:rPr lang="ja-JP" sz="1000" kern="100" dirty="0">
                          <a:effectLst/>
                          <a:latin typeface="+mj-ea"/>
                          <a:ea typeface="+mj-ea"/>
                        </a:rPr>
                        <a:t>広域的な土地利用の促進</a:t>
                      </a:r>
                      <a:endParaRPr lang="ja-JP" sz="1000" kern="100" dirty="0">
                        <a:effectLst/>
                        <a:latin typeface="+mj-ea"/>
                        <a:ea typeface="+mj-ea"/>
                        <a:cs typeface="Times New Roman" panose="02020603050405020304" pitchFamily="18" charset="0"/>
                      </a:endParaRPr>
                    </a:p>
                  </a:txBody>
                  <a:tcPr marL="38471" marR="38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35</a:t>
                      </a:r>
                      <a:endParaRPr lang="ja-JP" sz="900" kern="100" dirty="0">
                        <a:effectLst/>
                        <a:latin typeface="+mj-ea"/>
                        <a:ea typeface="+mj-ea"/>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都市づくりに関する研究会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8471" marR="38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表 4"/>
          <p:cNvGraphicFramePr>
            <a:graphicFrameLocks noGrp="1"/>
          </p:cNvGraphicFramePr>
          <p:nvPr>
            <p:extLst/>
          </p:nvPr>
        </p:nvGraphicFramePr>
        <p:xfrm>
          <a:off x="6459148" y="1049338"/>
          <a:ext cx="6037652" cy="6824705"/>
        </p:xfrm>
        <a:graphic>
          <a:graphicData uri="http://schemas.openxmlformats.org/drawingml/2006/table">
            <a:tbl>
              <a:tblPr firstRow="1" firstCol="1" bandRow="1">
                <a:tableStyleId>{5C22544A-7EE6-4342-B048-85BDC9FD1C3A}</a:tableStyleId>
              </a:tblPr>
              <a:tblGrid>
                <a:gridCol w="1129706"/>
                <a:gridCol w="1152394"/>
                <a:gridCol w="228358"/>
                <a:gridCol w="3527194"/>
              </a:tblGrid>
              <a:tr h="233362">
                <a:tc>
                  <a:txBody>
                    <a:bodyPr/>
                    <a:lstStyle/>
                    <a:p>
                      <a:pPr algn="ctr">
                        <a:lnSpc>
                          <a:spcPts val="1500"/>
                        </a:lnSpc>
                        <a:spcAft>
                          <a:spcPts val="0"/>
                        </a:spcAft>
                      </a:pPr>
                      <a:r>
                        <a:rPr lang="ja-JP" sz="1000" kern="100" dirty="0">
                          <a:effectLst/>
                        </a:rPr>
                        <a:t>分類</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lnSpc>
                          <a:spcPts val="1500"/>
                        </a:lnSpc>
                        <a:spcAft>
                          <a:spcPts val="0"/>
                        </a:spcAft>
                      </a:pPr>
                      <a:r>
                        <a:rPr lang="ja-JP" sz="1000" kern="100">
                          <a:effectLst/>
                        </a:rPr>
                        <a:t>連携協約項目</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lnSpc>
                          <a:spcPts val="1500"/>
                        </a:lnSpc>
                        <a:spcAft>
                          <a:spcPts val="0"/>
                        </a:spcAft>
                      </a:pPr>
                      <a:r>
                        <a:rPr lang="ja-JP" sz="1000" kern="100" dirty="0">
                          <a:effectLst/>
                        </a:rPr>
                        <a:t>事業名</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r>
              <a:tr h="129601">
                <a:tc rowSpan="30">
                  <a:txBody>
                    <a:bodyPr/>
                    <a:lstStyle/>
                    <a:p>
                      <a:pPr algn="just">
                        <a:lnSpc>
                          <a:spcPts val="1500"/>
                        </a:lnSpc>
                        <a:spcAft>
                          <a:spcPts val="0"/>
                        </a:spcAft>
                      </a:pPr>
                      <a:r>
                        <a:rPr lang="ja-JP" sz="1100" kern="100" dirty="0">
                          <a:solidFill>
                            <a:schemeClr val="tx1"/>
                          </a:solidFill>
                          <a:effectLst/>
                        </a:rPr>
                        <a:t>３ 圏域全体の生活関連機能サービスの向上</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5">
                  <a:txBody>
                    <a:bodyPr/>
                    <a:lstStyle/>
                    <a:p>
                      <a:pPr algn="just">
                        <a:lnSpc>
                          <a:spcPts val="1500"/>
                        </a:lnSpc>
                        <a:spcAft>
                          <a:spcPts val="0"/>
                        </a:spcAft>
                      </a:pPr>
                      <a:r>
                        <a:rPr lang="en-US" sz="1000" kern="100" dirty="0">
                          <a:effectLst/>
                          <a:latin typeface="+mj-ea"/>
                          <a:ea typeface="+mj-ea"/>
                        </a:rPr>
                        <a:t>(4)</a:t>
                      </a:r>
                      <a:r>
                        <a:rPr lang="ja-JP" sz="1000" kern="100" dirty="0">
                          <a:effectLst/>
                          <a:latin typeface="+mj-ea"/>
                          <a:ea typeface="+mj-ea"/>
                        </a:rPr>
                        <a:t>地域振興</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36</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スモールスタート支援事業</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37</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協働のまちづくり推進事業</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38</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ユニバーサルデザイン推進事業</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39</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男女共同参画推進に向けた取組</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40</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多様な働き方支援事業</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578">
                <a:tc vMerge="1">
                  <a:txBody>
                    <a:bodyPr/>
                    <a:lstStyle/>
                    <a:p>
                      <a:endParaRPr kumimoji="1" lang="ja-JP" altLang="en-US"/>
                    </a:p>
                  </a:txBody>
                  <a:tcPr/>
                </a:tc>
                <a:tc rowSpan="2">
                  <a:txBody>
                    <a:bodyPr/>
                    <a:lstStyle/>
                    <a:p>
                      <a:pPr algn="just">
                        <a:lnSpc>
                          <a:spcPts val="1500"/>
                        </a:lnSpc>
                        <a:spcAft>
                          <a:spcPts val="0"/>
                        </a:spcAft>
                      </a:pPr>
                      <a:r>
                        <a:rPr lang="en-US" sz="1000" kern="100" dirty="0">
                          <a:effectLst/>
                          <a:latin typeface="+mj-ea"/>
                          <a:ea typeface="+mj-ea"/>
                        </a:rPr>
                        <a:t>(5)</a:t>
                      </a:r>
                      <a:r>
                        <a:rPr lang="ja-JP" sz="1000" kern="100" dirty="0">
                          <a:effectLst/>
                          <a:latin typeface="+mj-ea"/>
                          <a:ea typeface="+mj-ea"/>
                        </a:rPr>
                        <a:t>災害対策・住民の安全安心確保</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a:effectLst/>
                          <a:latin typeface="+mj-ea"/>
                          <a:ea typeface="+mj-ea"/>
                        </a:rPr>
                        <a:t>41</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災害対策</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206">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42</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セーフコミュニティの推進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rowSpan="3">
                  <a:txBody>
                    <a:bodyPr/>
                    <a:lstStyle/>
                    <a:p>
                      <a:pPr algn="just">
                        <a:lnSpc>
                          <a:spcPts val="1500"/>
                        </a:lnSpc>
                        <a:spcAft>
                          <a:spcPts val="0"/>
                        </a:spcAft>
                      </a:pPr>
                      <a:r>
                        <a:rPr lang="en-US" sz="1000" kern="100" dirty="0">
                          <a:effectLst/>
                          <a:latin typeface="+mj-ea"/>
                          <a:ea typeface="+mj-ea"/>
                        </a:rPr>
                        <a:t>(6)</a:t>
                      </a:r>
                      <a:r>
                        <a:rPr lang="ja-JP" sz="1000" kern="100" dirty="0">
                          <a:effectLst/>
                          <a:latin typeface="+mj-ea"/>
                          <a:ea typeface="+mj-ea"/>
                        </a:rPr>
                        <a:t>環境対策の推進</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43</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地球温暖化対策事業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44</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エネルギー地産地消促進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a:effectLst/>
                          <a:latin typeface="+mj-ea"/>
                          <a:ea typeface="+mj-ea"/>
                        </a:rPr>
                        <a:t>45</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有害鳥獣被害防止対策事業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8802">
                <a:tc vMerge="1">
                  <a:txBody>
                    <a:bodyPr/>
                    <a:lstStyle/>
                    <a:p>
                      <a:endParaRPr kumimoji="1" lang="ja-JP" altLang="en-US"/>
                    </a:p>
                  </a:txBody>
                  <a:tcPr/>
                </a:tc>
                <a:tc>
                  <a:txBody>
                    <a:bodyPr/>
                    <a:lstStyle/>
                    <a:p>
                      <a:pPr algn="just">
                        <a:lnSpc>
                          <a:spcPts val="1500"/>
                        </a:lnSpc>
                        <a:spcAft>
                          <a:spcPts val="0"/>
                        </a:spcAft>
                      </a:pPr>
                      <a:r>
                        <a:rPr lang="en-US" sz="1000" kern="100" dirty="0">
                          <a:effectLst/>
                          <a:latin typeface="+mj-ea"/>
                          <a:ea typeface="+mj-ea"/>
                        </a:rPr>
                        <a:t>(7)</a:t>
                      </a:r>
                      <a:r>
                        <a:rPr lang="ja-JP" sz="1000" kern="100" dirty="0">
                          <a:effectLst/>
                          <a:latin typeface="+mj-ea"/>
                          <a:ea typeface="+mj-ea"/>
                        </a:rPr>
                        <a:t>地域公共交通の充実</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46</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（再掲）広域的な交通網の形成促進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rowSpan="4">
                  <a:txBody>
                    <a:bodyPr/>
                    <a:lstStyle/>
                    <a:p>
                      <a:pPr algn="just">
                        <a:lnSpc>
                          <a:spcPts val="1500"/>
                        </a:lnSpc>
                        <a:spcAft>
                          <a:spcPts val="0"/>
                        </a:spcAft>
                      </a:pPr>
                      <a:r>
                        <a:rPr lang="en-US" sz="1000" kern="100" dirty="0">
                          <a:effectLst/>
                          <a:latin typeface="+mj-ea"/>
                          <a:ea typeface="+mj-ea"/>
                        </a:rPr>
                        <a:t>(8)</a:t>
                      </a:r>
                      <a:r>
                        <a:rPr lang="ja-JP" sz="1000" kern="100" dirty="0">
                          <a:effectLst/>
                          <a:latin typeface="+mj-ea"/>
                          <a:ea typeface="+mj-ea"/>
                        </a:rPr>
                        <a:t>ＩＣＴインフラの整備</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47</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en-US" sz="1000" kern="100" dirty="0">
                          <a:effectLst/>
                        </a:rPr>
                        <a:t>Web</a:t>
                      </a:r>
                      <a:r>
                        <a:rPr lang="ja-JP" sz="1000" kern="100" dirty="0">
                          <a:effectLst/>
                        </a:rPr>
                        <a:t>会議システムの運用</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48</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自治体クラウドの推進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49</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オープンデータ利活用推進事業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202">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50</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根拠に基づく政策立案（</a:t>
                      </a:r>
                      <a:r>
                        <a:rPr lang="en-US" sz="1000" kern="100" dirty="0">
                          <a:effectLst/>
                        </a:rPr>
                        <a:t>EBPM</a:t>
                      </a:r>
                      <a:r>
                        <a:rPr lang="ja-JP" sz="1000" kern="100" dirty="0">
                          <a:effectLst/>
                        </a:rPr>
                        <a:t>）の推進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rowSpan="5">
                  <a:txBody>
                    <a:bodyPr/>
                    <a:lstStyle/>
                    <a:p>
                      <a:pPr algn="just">
                        <a:lnSpc>
                          <a:spcPts val="1500"/>
                        </a:lnSpc>
                        <a:spcAft>
                          <a:spcPts val="0"/>
                        </a:spcAft>
                      </a:pPr>
                      <a:r>
                        <a:rPr lang="en-US" sz="1000" kern="100" dirty="0">
                          <a:effectLst/>
                          <a:latin typeface="+mj-ea"/>
                          <a:ea typeface="+mj-ea"/>
                        </a:rPr>
                        <a:t>(9)</a:t>
                      </a:r>
                      <a:r>
                        <a:rPr lang="ja-JP" sz="1000" kern="100" dirty="0">
                          <a:effectLst/>
                          <a:latin typeface="+mj-ea"/>
                          <a:ea typeface="+mj-ea"/>
                        </a:rPr>
                        <a:t>道路等の社会インフラの整備・維持</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a:effectLst/>
                          <a:latin typeface="+mj-ea"/>
                          <a:ea typeface="+mj-ea"/>
                        </a:rPr>
                        <a:t>51</a:t>
                      </a:r>
                      <a:endParaRPr lang="ja-JP" sz="900" kern="10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道路等の交通インフラ整備</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5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52</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インフラメンテナンス連携推進事業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53</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上下水道技術研修の実施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54</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公共施設等マネジメント推進事業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55</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a:effectLst/>
                        </a:rPr>
                        <a:t>ＰＰＰ／ＰＦＩの調査検討</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511">
                <a:tc vMerge="1">
                  <a:txBody>
                    <a:bodyPr/>
                    <a:lstStyle/>
                    <a:p>
                      <a:endParaRPr kumimoji="1" lang="ja-JP" altLang="en-US"/>
                    </a:p>
                  </a:txBody>
                  <a:tcPr/>
                </a:tc>
                <a:tc rowSpan="3">
                  <a:txBody>
                    <a:bodyPr/>
                    <a:lstStyle/>
                    <a:p>
                      <a:pPr algn="l">
                        <a:lnSpc>
                          <a:spcPts val="1500"/>
                        </a:lnSpc>
                        <a:spcAft>
                          <a:spcPts val="0"/>
                        </a:spcAft>
                      </a:pPr>
                      <a:r>
                        <a:rPr lang="en-US" sz="1000" kern="100" dirty="0">
                          <a:effectLst/>
                          <a:latin typeface="+mj-ea"/>
                          <a:ea typeface="+mj-ea"/>
                        </a:rPr>
                        <a:t>(10)</a:t>
                      </a:r>
                      <a:r>
                        <a:rPr lang="ja-JP" sz="1000" kern="100" dirty="0">
                          <a:effectLst/>
                          <a:latin typeface="+mj-ea"/>
                          <a:ea typeface="+mj-ea"/>
                        </a:rPr>
                        <a:t>地域の生産者や消費者等の連携による地産地消</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56</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地域農業「学び」推進事業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39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57</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（再掲）６次産業化プロジェクト</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205">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58</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（再掲）物産振興事業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3764">
                <a:tc vMerge="1">
                  <a:txBody>
                    <a:bodyPr/>
                    <a:lstStyle/>
                    <a:p>
                      <a:endParaRPr kumimoji="1" lang="ja-JP" altLang="en-US"/>
                    </a:p>
                  </a:txBody>
                  <a:tcPr/>
                </a:tc>
                <a:tc rowSpan="2">
                  <a:txBody>
                    <a:bodyPr/>
                    <a:lstStyle/>
                    <a:p>
                      <a:pPr algn="l">
                        <a:lnSpc>
                          <a:spcPts val="1500"/>
                        </a:lnSpc>
                        <a:spcAft>
                          <a:spcPts val="0"/>
                        </a:spcAft>
                      </a:pPr>
                      <a:r>
                        <a:rPr lang="en-US" sz="1000" kern="100" dirty="0">
                          <a:effectLst/>
                          <a:latin typeface="+mj-ea"/>
                          <a:ea typeface="+mj-ea"/>
                        </a:rPr>
                        <a:t>(11)</a:t>
                      </a:r>
                      <a:r>
                        <a:rPr lang="ja-JP" sz="1000" kern="100" dirty="0">
                          <a:effectLst/>
                          <a:latin typeface="+mj-ea"/>
                          <a:ea typeface="+mj-ea"/>
                        </a:rPr>
                        <a:t>圏域内外の住民との交流・移住促進</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59</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移住・定住促進事業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275">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60</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婚活支援事業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202">
                <a:tc vMerge="1">
                  <a:txBody>
                    <a:bodyPr/>
                    <a:lstStyle/>
                    <a:p>
                      <a:endParaRPr kumimoji="1" lang="ja-JP" altLang="en-US"/>
                    </a:p>
                  </a:txBody>
                  <a:tcPr/>
                </a:tc>
                <a:tc rowSpan="5">
                  <a:txBody>
                    <a:bodyPr/>
                    <a:lstStyle/>
                    <a:p>
                      <a:pPr algn="l">
                        <a:lnSpc>
                          <a:spcPts val="1500"/>
                        </a:lnSpc>
                        <a:spcAft>
                          <a:spcPts val="0"/>
                        </a:spcAft>
                      </a:pPr>
                      <a:r>
                        <a:rPr lang="en-US" sz="1000" kern="100" dirty="0">
                          <a:effectLst/>
                          <a:latin typeface="+mj-ea"/>
                          <a:ea typeface="+mj-ea"/>
                        </a:rPr>
                        <a:t>(12) </a:t>
                      </a:r>
                      <a:r>
                        <a:rPr lang="ja-JP" sz="1000" kern="100" dirty="0">
                          <a:effectLst/>
                          <a:latin typeface="+mj-ea"/>
                          <a:ea typeface="+mj-ea"/>
                        </a:rPr>
                        <a:t>圏域マネジメント能力の強化</a:t>
                      </a:r>
                      <a:endParaRPr lang="ja-JP" sz="10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9F1"/>
                    </a:solidFill>
                  </a:tcPr>
                </a:tc>
                <a:tc>
                  <a:txBody>
                    <a:bodyPr/>
                    <a:lstStyle/>
                    <a:p>
                      <a:pPr algn="r">
                        <a:lnSpc>
                          <a:spcPts val="1500"/>
                        </a:lnSpc>
                        <a:spcAft>
                          <a:spcPts val="0"/>
                        </a:spcAft>
                      </a:pPr>
                      <a:r>
                        <a:rPr lang="en-US" sz="900" kern="100" dirty="0">
                          <a:effectLst/>
                          <a:latin typeface="+mj-ea"/>
                          <a:ea typeface="+mj-ea"/>
                        </a:rPr>
                        <a:t>61</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職員相互交流事業（「人財」育成事業）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202">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62</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研修等ネットワーク構築及び共同開催</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63</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カイゼン運動の推進</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202">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64</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こおりやま広域圏チャレンジ「新発想」研究塾</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01">
                <a:tc vMerge="1">
                  <a:txBody>
                    <a:bodyPr/>
                    <a:lstStyle/>
                    <a:p>
                      <a:endParaRPr kumimoji="1" lang="ja-JP" altLang="en-US"/>
                    </a:p>
                  </a:txBody>
                  <a:tcPr/>
                </a:tc>
                <a:tc vMerge="1">
                  <a:txBody>
                    <a:bodyPr/>
                    <a:lstStyle/>
                    <a:p>
                      <a:endParaRPr kumimoji="1" lang="ja-JP" altLang="en-US"/>
                    </a:p>
                  </a:txBody>
                  <a:tcPr/>
                </a:tc>
                <a:tc>
                  <a:txBody>
                    <a:bodyPr/>
                    <a:lstStyle/>
                    <a:p>
                      <a:pPr algn="r">
                        <a:lnSpc>
                          <a:spcPts val="1500"/>
                        </a:lnSpc>
                        <a:spcAft>
                          <a:spcPts val="0"/>
                        </a:spcAft>
                      </a:pPr>
                      <a:r>
                        <a:rPr lang="en-US" sz="900" kern="100" dirty="0">
                          <a:effectLst/>
                          <a:latin typeface="+mj-ea"/>
                          <a:ea typeface="+mj-ea"/>
                        </a:rPr>
                        <a:t>65</a:t>
                      </a:r>
                      <a:endParaRPr lang="ja-JP" sz="900" kern="100" dirty="0">
                        <a:effectLst/>
                        <a:latin typeface="+mj-ea"/>
                        <a:ea typeface="+mj-ea"/>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kern="100" dirty="0">
                          <a:effectLst/>
                        </a:rPr>
                        <a:t>広域圏インフォメーション事業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6656" marR="46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Rectangle 1"/>
          <p:cNvSpPr>
            <a:spLocks noChangeArrowheads="1"/>
          </p:cNvSpPr>
          <p:nvPr/>
        </p:nvSpPr>
        <p:spPr bwMode="auto">
          <a:xfrm>
            <a:off x="1423988" y="1214438"/>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0" name="角丸四角形 99"/>
          <p:cNvSpPr/>
          <p:nvPr/>
        </p:nvSpPr>
        <p:spPr>
          <a:xfrm>
            <a:off x="256078" y="450822"/>
            <a:ext cx="2893522" cy="333904"/>
          </a:xfrm>
          <a:prstGeom prst="roundRect">
            <a:avLst>
              <a:gd name="adj" fmla="val 26088"/>
            </a:avLst>
          </a:prstGeom>
          <a:ln w="57150" cmpd="thickThi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５</a:t>
            </a:r>
            <a:r>
              <a:rPr lang="en-US" altLang="ja-JP" sz="16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連携事業一覧</a:t>
            </a: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9187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13763</TotalTime>
  <Words>1694</Words>
  <Application>Microsoft Office PowerPoint</Application>
  <PresentationFormat>A3 297x420 mm</PresentationFormat>
  <Paragraphs>347</Paragraphs>
  <Slides>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HGP創英角ｺﾞｼｯｸUB</vt:lpstr>
      <vt:lpstr>ＭＳ Ｐゴシック</vt:lpstr>
      <vt:lpstr>ＭＳ ゴシック</vt:lpstr>
      <vt:lpstr>ＭＳ 明朝</vt:lpstr>
      <vt:lpstr>メイリオ</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郡山市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109012宮本　旭</dc:creator>
  <cp:lastModifiedBy>163767</cp:lastModifiedBy>
  <cp:revision>1248</cp:revision>
  <cp:lastPrinted>2019-05-14T08:09:29Z</cp:lastPrinted>
  <dcterms:created xsi:type="dcterms:W3CDTF">2017-12-11T00:45:49Z</dcterms:created>
  <dcterms:modified xsi:type="dcterms:W3CDTF">2019-08-16T00:40:52Z</dcterms:modified>
</cp:coreProperties>
</file>