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3"/>
  </p:notesMasterIdLst>
  <p:sldIdLst>
    <p:sldId id="2186" r:id="rId2"/>
  </p:sldIdLst>
  <p:sldSz cx="6858000" cy="9901238"/>
  <p:notesSz cx="6735763" cy="9866313"/>
  <p:defaultTextStyle>
    <a:defPPr>
      <a:defRPr lang="ja-JP"/>
    </a:defPPr>
    <a:lvl1pPr marL="0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57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76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95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14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52" algn="l" defTabSz="91423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梶原 崚(kajiwara-ryou)" initials="梶原" lastIdx="3" clrIdx="0">
    <p:extLst>
      <p:ext uri="{19B8F6BF-5375-455C-9EA6-DF929625EA0E}">
        <p15:presenceInfo xmlns:p15="http://schemas.microsoft.com/office/powerpoint/2012/main" userId="S-1-5-21-4175116151-3849908774-3845857867-356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185"/>
    <a:srgbClr val="DB4D6D"/>
    <a:srgbClr val="C9E7E7"/>
    <a:srgbClr val="FEDFE1"/>
    <a:srgbClr val="E4E2ED"/>
    <a:srgbClr val="33CC33"/>
    <a:srgbClr val="CCFFCC"/>
    <a:srgbClr val="FF0066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51799" autoAdjust="0"/>
  </p:normalViewPr>
  <p:slideViewPr>
    <p:cSldViewPr>
      <p:cViewPr varScale="1">
        <p:scale>
          <a:sx n="32" d="100"/>
          <a:sy n="32" d="100"/>
        </p:scale>
        <p:origin x="1866" y="72"/>
      </p:cViewPr>
      <p:guideLst>
        <p:guide orient="horz" pos="3119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45061728395062"/>
          <c:y val="0.18579346414114939"/>
          <c:w val="0.47259737654320993"/>
          <c:h val="0.537090757127910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自分や家族の都合のよい時間（日）に働けるから</c:v>
                </c:pt>
                <c:pt idx="1">
                  <c:v>介護の知識や技能が身につくから</c:v>
                </c:pt>
                <c:pt idx="2">
                  <c:v>お年寄りが好きだから</c:v>
                </c:pt>
                <c:pt idx="3">
                  <c:v>今後もニーズが高まる仕事だから</c:v>
                </c:pt>
                <c:pt idx="4">
                  <c:v>人や社会の役に立ちたいから</c:v>
                </c:pt>
                <c:pt idx="5">
                  <c:v>資格・技能が活かせるから</c:v>
                </c:pt>
                <c:pt idx="6">
                  <c:v>働きがいのある仕事だと思ったから</c:v>
                </c:pt>
              </c:strCache>
            </c:strRef>
          </c:cat>
          <c:val>
            <c:numRef>
              <c:f>Sheet1!$B$8:$B$14</c:f>
              <c:numCache>
                <c:formatCode>0.0_ </c:formatCode>
                <c:ptCount val="7"/>
                <c:pt idx="0">
                  <c:v>19</c:v>
                </c:pt>
                <c:pt idx="1">
                  <c:v>22.8</c:v>
                </c:pt>
                <c:pt idx="2">
                  <c:v>23.9</c:v>
                </c:pt>
                <c:pt idx="3">
                  <c:v>29</c:v>
                </c:pt>
                <c:pt idx="4">
                  <c:v>30.9</c:v>
                </c:pt>
                <c:pt idx="5">
                  <c:v>36.200000000000003</c:v>
                </c:pt>
                <c:pt idx="6">
                  <c:v>49.8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E9-4F9B-B1F2-13E773FFE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axId val="362329264"/>
        <c:axId val="362322600"/>
      </c:barChart>
      <c:catAx>
        <c:axId val="362329264"/>
        <c:scaling>
          <c:orientation val="minMax"/>
        </c:scaling>
        <c:delete val="0"/>
        <c:axPos val="l"/>
        <c:numFmt formatCode="0.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22600"/>
        <c:crosses val="autoZero"/>
        <c:auto val="0"/>
        <c:lblAlgn val="ctr"/>
        <c:lblOffset val="0"/>
        <c:noMultiLvlLbl val="0"/>
      </c:catAx>
      <c:valAx>
        <c:axId val="362322600"/>
        <c:scaling>
          <c:orientation val="minMax"/>
          <c:max val="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2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18831" cy="493316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80" y="1"/>
            <a:ext cx="2918831" cy="493316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200"/>
            </a:lvl1pPr>
          </a:lstStyle>
          <a:p>
            <a:fld id="{BB702680-FF49-4C26-9D83-1AFECEED18A7}" type="datetimeFigureOut">
              <a:rPr kumimoji="1" lang="ja-JP" altLang="en-US" smtClean="0"/>
              <a:pPr/>
              <a:t>2021/9/30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1363"/>
            <a:ext cx="256063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7" tIns="45318" rIns="90637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37" tIns="45318" rIns="90637" bIns="4531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7" y="9371298"/>
            <a:ext cx="2918831" cy="493316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80" y="9371298"/>
            <a:ext cx="2918831" cy="493316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200"/>
            </a:lvl1pPr>
          </a:lstStyle>
          <a:p>
            <a:fld id="{964AFF69-2C20-458E-B722-4ECB409CDF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6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57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76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95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14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52" algn="l" defTabSz="91423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5818"/>
            <a:ext cx="5829300" cy="212234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2" y="5610702"/>
            <a:ext cx="4800600" cy="25303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1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1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B85-6459-4111-B2FE-CDFCB5E66E19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45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0FDC-2D28-4422-AAF1-316441DA6CD5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7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522"/>
            <a:ext cx="1543050" cy="844814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2" y="396522"/>
            <a:ext cx="4514850" cy="844814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926-8809-4F26-8B9D-F90928E95A02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95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342913" y="396538"/>
            <a:ext cx="6172201" cy="844814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5844-13AA-4C6F-A16D-DBE07A4C69B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2021/9/30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448B-0C05-48E9-B796-BE7040B1C22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1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54E2-B9EA-48F1-9367-FB165DF755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101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ctrTitle" idx="4294967295" hasCustomPrompt="1"/>
          </p:nvPr>
        </p:nvSpPr>
        <p:spPr>
          <a:xfrm>
            <a:off x="0" y="-60913"/>
            <a:ext cx="6858000" cy="666529"/>
          </a:xfrm>
        </p:spPr>
        <p:txBody>
          <a:bodyPr>
            <a:noAutofit/>
          </a:bodyPr>
          <a:lstStyle/>
          <a:p>
            <a:r>
              <a:rPr lang="ja-JP" altLang="en-US" sz="1576" dirty="0" smtClean="0"/>
              <a:t>中期工程表　「○○」</a:t>
            </a:r>
            <a:endParaRPr kumimoji="1" lang="ja-JP" altLang="en-US" sz="1576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0" y="9511426"/>
            <a:ext cx="68580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－ </a:t>
            </a:r>
            <a:fld id="{0FDF2C34-1CF5-4AB9-BC47-5E54A72C39A1}" type="slidenum">
              <a:rPr lang="ja-JP" altLang="en-US" sz="1051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pPr algn="ctr"/>
              <a:t>‹#›</a:t>
            </a:fld>
            <a:r>
              <a:rPr lang="ja-JP" altLang="en-US" sz="105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 －</a:t>
            </a:r>
            <a:endParaRPr lang="ja-JP" altLang="en-US" sz="105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12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ctrTitle" idx="4294967295" hasCustomPrompt="1"/>
          </p:nvPr>
        </p:nvSpPr>
        <p:spPr>
          <a:xfrm>
            <a:off x="0" y="-60913"/>
            <a:ext cx="6858000" cy="666529"/>
          </a:xfrm>
        </p:spPr>
        <p:txBody>
          <a:bodyPr>
            <a:noAutofit/>
          </a:bodyPr>
          <a:lstStyle/>
          <a:p>
            <a:r>
              <a:rPr lang="ja-JP" altLang="en-US" sz="1576" dirty="0" smtClean="0"/>
              <a:t>中期工程表　「○○」</a:t>
            </a:r>
            <a:endParaRPr kumimoji="1" lang="ja-JP" altLang="en-US" sz="1576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0" y="9511426"/>
            <a:ext cx="68580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－ </a:t>
            </a:r>
            <a:fld id="{0FDF2C34-1CF5-4AB9-BC47-5E54A72C39A1}" type="slidenum">
              <a:rPr lang="ja-JP" altLang="en-US" sz="1051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pPr algn="ctr"/>
              <a:t>‹#›</a:t>
            </a:fld>
            <a:r>
              <a:rPr lang="ja-JP" altLang="en-US" sz="105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 －</a:t>
            </a:r>
            <a:endParaRPr lang="ja-JP" altLang="en-US" sz="105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9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6509"/>
            <a:ext cx="6172200" cy="165020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3" y="2310298"/>
            <a:ext cx="3028950" cy="653435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3486150" y="2310289"/>
            <a:ext cx="3028950" cy="315602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3486150" y="5686344"/>
            <a:ext cx="3028950" cy="31583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A62F-E94E-49B7-9F8F-D7414E9B7277}" type="datetime1">
              <a:rPr lang="ja-JP" altLang="en-US" smtClean="0"/>
              <a:t>2021/9/30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187937" y="9176989"/>
            <a:ext cx="6427177" cy="5271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24C9-48E3-4792-B61E-5B9544C0B9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040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B6F7-6CE0-4A88-979F-42A70D3D1992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27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2479"/>
            <a:ext cx="5829300" cy="1966496"/>
          </a:xfrm>
        </p:spPr>
        <p:txBody>
          <a:bodyPr anchor="t"/>
          <a:lstStyle>
            <a:lvl1pPr algn="l">
              <a:defRPr sz="2627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6568"/>
            <a:ext cx="5829300" cy="2165895"/>
          </a:xfrm>
        </p:spPr>
        <p:txBody>
          <a:bodyPr anchor="b"/>
          <a:lstStyle>
            <a:lvl1pPr marL="0" indent="0">
              <a:buNone/>
              <a:defRPr sz="1314">
                <a:solidFill>
                  <a:schemeClr val="tx1">
                    <a:tint val="75000"/>
                  </a:schemeClr>
                </a:solidFill>
              </a:defRPr>
            </a:lvl1pPr>
            <a:lvl2pPr marL="300241" indent="0">
              <a:buNone/>
              <a:defRPr sz="1182">
                <a:solidFill>
                  <a:schemeClr val="tx1">
                    <a:tint val="75000"/>
                  </a:schemeClr>
                </a:solidFill>
              </a:defRPr>
            </a:lvl2pPr>
            <a:lvl3pPr marL="60048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3pPr>
            <a:lvl4pPr marL="900721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4pPr>
            <a:lvl5pPr marL="1200962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5pPr>
            <a:lvl6pPr marL="1501203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6pPr>
            <a:lvl7pPr marL="1801443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7pPr>
            <a:lvl8pPr marL="2101684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8pPr>
            <a:lvl9pPr marL="2401924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1D9F-978C-4D6E-9538-F12D8A194397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11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3" y="2310298"/>
            <a:ext cx="3028950" cy="6534359"/>
          </a:xfrm>
        </p:spPr>
        <p:txBody>
          <a:bodyPr/>
          <a:lstStyle>
            <a:lvl1pPr>
              <a:defRPr sz="1840"/>
            </a:lvl1pPr>
            <a:lvl2pPr>
              <a:defRPr sz="1576"/>
            </a:lvl2pPr>
            <a:lvl3pPr>
              <a:defRPr sz="1314"/>
            </a:lvl3pPr>
            <a:lvl4pPr>
              <a:defRPr sz="1182"/>
            </a:lvl4pPr>
            <a:lvl5pPr>
              <a:defRPr sz="1182"/>
            </a:lvl5pPr>
            <a:lvl6pPr>
              <a:defRPr sz="1182"/>
            </a:lvl6pPr>
            <a:lvl7pPr>
              <a:defRPr sz="1182"/>
            </a:lvl7pPr>
            <a:lvl8pPr>
              <a:defRPr sz="1182"/>
            </a:lvl8pPr>
            <a:lvl9pPr>
              <a:defRPr sz="1182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2" y="2310298"/>
            <a:ext cx="3028950" cy="6534359"/>
          </a:xfrm>
        </p:spPr>
        <p:txBody>
          <a:bodyPr/>
          <a:lstStyle>
            <a:lvl1pPr>
              <a:defRPr sz="1840"/>
            </a:lvl1pPr>
            <a:lvl2pPr>
              <a:defRPr sz="1576"/>
            </a:lvl2pPr>
            <a:lvl3pPr>
              <a:defRPr sz="1314"/>
            </a:lvl3pPr>
            <a:lvl4pPr>
              <a:defRPr sz="1182"/>
            </a:lvl4pPr>
            <a:lvl5pPr>
              <a:defRPr sz="1182"/>
            </a:lvl5pPr>
            <a:lvl6pPr>
              <a:defRPr sz="1182"/>
            </a:lvl6pPr>
            <a:lvl7pPr>
              <a:defRPr sz="1182"/>
            </a:lvl7pPr>
            <a:lvl8pPr>
              <a:defRPr sz="1182"/>
            </a:lvl8pPr>
            <a:lvl9pPr>
              <a:defRPr sz="1182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B459-FE02-4072-9FB5-19B18931E741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3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216320"/>
            <a:ext cx="3030141" cy="923656"/>
          </a:xfrm>
        </p:spPr>
        <p:txBody>
          <a:bodyPr anchor="b"/>
          <a:lstStyle>
            <a:lvl1pPr marL="0" indent="0">
              <a:buNone/>
              <a:defRPr sz="1576" b="1"/>
            </a:lvl1pPr>
            <a:lvl2pPr marL="300241" indent="0">
              <a:buNone/>
              <a:defRPr sz="1314" b="1"/>
            </a:lvl2pPr>
            <a:lvl3pPr marL="600481" indent="0">
              <a:buNone/>
              <a:defRPr sz="1182" b="1"/>
            </a:lvl3pPr>
            <a:lvl4pPr marL="900721" indent="0">
              <a:buNone/>
              <a:defRPr sz="1051" b="1"/>
            </a:lvl4pPr>
            <a:lvl5pPr marL="1200962" indent="0">
              <a:buNone/>
              <a:defRPr sz="1051" b="1"/>
            </a:lvl5pPr>
            <a:lvl6pPr marL="1501203" indent="0">
              <a:buNone/>
              <a:defRPr sz="1051" b="1"/>
            </a:lvl6pPr>
            <a:lvl7pPr marL="1801443" indent="0">
              <a:buNone/>
              <a:defRPr sz="1051" b="1"/>
            </a:lvl7pPr>
            <a:lvl8pPr marL="2101684" indent="0">
              <a:buNone/>
              <a:defRPr sz="1051" b="1"/>
            </a:lvl8pPr>
            <a:lvl9pPr marL="2401924" indent="0">
              <a:buNone/>
              <a:defRPr sz="1051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3139976"/>
            <a:ext cx="3030141" cy="5704672"/>
          </a:xfrm>
        </p:spPr>
        <p:txBody>
          <a:bodyPr/>
          <a:lstStyle>
            <a:lvl1pPr>
              <a:defRPr sz="1576"/>
            </a:lvl1pPr>
            <a:lvl2pPr>
              <a:defRPr sz="1314"/>
            </a:lvl2pPr>
            <a:lvl3pPr>
              <a:defRPr sz="1182"/>
            </a:lvl3pPr>
            <a:lvl4pPr>
              <a:defRPr sz="1051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16320"/>
            <a:ext cx="3031331" cy="923656"/>
          </a:xfrm>
        </p:spPr>
        <p:txBody>
          <a:bodyPr anchor="b"/>
          <a:lstStyle>
            <a:lvl1pPr marL="0" indent="0">
              <a:buNone/>
              <a:defRPr sz="1576" b="1"/>
            </a:lvl1pPr>
            <a:lvl2pPr marL="300241" indent="0">
              <a:buNone/>
              <a:defRPr sz="1314" b="1"/>
            </a:lvl2pPr>
            <a:lvl3pPr marL="600481" indent="0">
              <a:buNone/>
              <a:defRPr sz="1182" b="1"/>
            </a:lvl3pPr>
            <a:lvl4pPr marL="900721" indent="0">
              <a:buNone/>
              <a:defRPr sz="1051" b="1"/>
            </a:lvl4pPr>
            <a:lvl5pPr marL="1200962" indent="0">
              <a:buNone/>
              <a:defRPr sz="1051" b="1"/>
            </a:lvl5pPr>
            <a:lvl6pPr marL="1501203" indent="0">
              <a:buNone/>
              <a:defRPr sz="1051" b="1"/>
            </a:lvl6pPr>
            <a:lvl7pPr marL="1801443" indent="0">
              <a:buNone/>
              <a:defRPr sz="1051" b="1"/>
            </a:lvl7pPr>
            <a:lvl8pPr marL="2101684" indent="0">
              <a:buNone/>
              <a:defRPr sz="1051" b="1"/>
            </a:lvl8pPr>
            <a:lvl9pPr marL="2401924" indent="0">
              <a:buNone/>
              <a:defRPr sz="1051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39976"/>
            <a:ext cx="3031331" cy="5704672"/>
          </a:xfrm>
        </p:spPr>
        <p:txBody>
          <a:bodyPr/>
          <a:lstStyle>
            <a:lvl1pPr>
              <a:defRPr sz="1576"/>
            </a:lvl1pPr>
            <a:lvl2pPr>
              <a:defRPr sz="1314"/>
            </a:lvl2pPr>
            <a:lvl3pPr>
              <a:defRPr sz="1182"/>
            </a:lvl3pPr>
            <a:lvl4pPr>
              <a:defRPr sz="1051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03A-F37C-4F55-B1E5-93ACA0F037FE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F404-3268-4D9F-A3C3-8E2DD0C62BCE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97-D2FA-4FCC-AA0E-27B5B461B211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29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94216"/>
            <a:ext cx="2256235" cy="1677710"/>
          </a:xfrm>
        </p:spPr>
        <p:txBody>
          <a:bodyPr anchor="b"/>
          <a:lstStyle>
            <a:lvl1pPr algn="l">
              <a:defRPr sz="1314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0" y="394227"/>
            <a:ext cx="3833812" cy="8450432"/>
          </a:xfrm>
        </p:spPr>
        <p:txBody>
          <a:bodyPr/>
          <a:lstStyle>
            <a:lvl1pPr>
              <a:defRPr sz="2101"/>
            </a:lvl1pPr>
            <a:lvl2pPr>
              <a:defRPr sz="1840"/>
            </a:lvl2pPr>
            <a:lvl3pPr>
              <a:defRPr sz="1576"/>
            </a:lvl3pPr>
            <a:lvl4pPr>
              <a:defRPr sz="1314"/>
            </a:lvl4pPr>
            <a:lvl5pPr>
              <a:defRPr sz="1314"/>
            </a:lvl5pPr>
            <a:lvl6pPr>
              <a:defRPr sz="1314"/>
            </a:lvl6pPr>
            <a:lvl7pPr>
              <a:defRPr sz="1314"/>
            </a:lvl7pPr>
            <a:lvl8pPr>
              <a:defRPr sz="1314"/>
            </a:lvl8pPr>
            <a:lvl9pPr>
              <a:defRPr sz="1314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3" y="2071931"/>
            <a:ext cx="2256235" cy="6772723"/>
          </a:xfrm>
        </p:spPr>
        <p:txBody>
          <a:bodyPr/>
          <a:lstStyle>
            <a:lvl1pPr marL="0" indent="0">
              <a:buNone/>
              <a:defRPr sz="919"/>
            </a:lvl1pPr>
            <a:lvl2pPr marL="300241" indent="0">
              <a:buNone/>
              <a:defRPr sz="788"/>
            </a:lvl2pPr>
            <a:lvl3pPr marL="600481" indent="0">
              <a:buNone/>
              <a:defRPr sz="657"/>
            </a:lvl3pPr>
            <a:lvl4pPr marL="900721" indent="0">
              <a:buNone/>
              <a:defRPr sz="591"/>
            </a:lvl4pPr>
            <a:lvl5pPr marL="1200962" indent="0">
              <a:buNone/>
              <a:defRPr sz="591"/>
            </a:lvl5pPr>
            <a:lvl6pPr marL="1501203" indent="0">
              <a:buNone/>
              <a:defRPr sz="591"/>
            </a:lvl6pPr>
            <a:lvl7pPr marL="1801443" indent="0">
              <a:buNone/>
              <a:defRPr sz="591"/>
            </a:lvl7pPr>
            <a:lvl8pPr marL="2101684" indent="0">
              <a:buNone/>
              <a:defRPr sz="591"/>
            </a:lvl8pPr>
            <a:lvl9pPr marL="2401924" indent="0">
              <a:buNone/>
              <a:defRPr sz="59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352-5742-4B4B-ACAE-BC1441411A99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27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9" y="6930868"/>
            <a:ext cx="4114800" cy="818228"/>
          </a:xfrm>
        </p:spPr>
        <p:txBody>
          <a:bodyPr anchor="b"/>
          <a:lstStyle>
            <a:lvl1pPr algn="l">
              <a:defRPr sz="1314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9" y="884694"/>
            <a:ext cx="4114800" cy="5940743"/>
          </a:xfrm>
        </p:spPr>
        <p:txBody>
          <a:bodyPr/>
          <a:lstStyle>
            <a:lvl1pPr marL="0" indent="0">
              <a:buNone/>
              <a:defRPr sz="2101"/>
            </a:lvl1pPr>
            <a:lvl2pPr marL="300241" indent="0">
              <a:buNone/>
              <a:defRPr sz="1840"/>
            </a:lvl2pPr>
            <a:lvl3pPr marL="600481" indent="0">
              <a:buNone/>
              <a:defRPr sz="1576"/>
            </a:lvl3pPr>
            <a:lvl4pPr marL="900721" indent="0">
              <a:buNone/>
              <a:defRPr sz="1314"/>
            </a:lvl4pPr>
            <a:lvl5pPr marL="1200962" indent="0">
              <a:buNone/>
              <a:defRPr sz="1314"/>
            </a:lvl5pPr>
            <a:lvl6pPr marL="1501203" indent="0">
              <a:buNone/>
              <a:defRPr sz="1314"/>
            </a:lvl6pPr>
            <a:lvl7pPr marL="1801443" indent="0">
              <a:buNone/>
              <a:defRPr sz="1314"/>
            </a:lvl7pPr>
            <a:lvl8pPr marL="2101684" indent="0">
              <a:buNone/>
              <a:defRPr sz="1314"/>
            </a:lvl8pPr>
            <a:lvl9pPr marL="2401924" indent="0">
              <a:buNone/>
              <a:defRPr sz="131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9" y="7749096"/>
            <a:ext cx="4114800" cy="1162020"/>
          </a:xfrm>
        </p:spPr>
        <p:txBody>
          <a:bodyPr/>
          <a:lstStyle>
            <a:lvl1pPr marL="0" indent="0">
              <a:buNone/>
              <a:defRPr sz="919"/>
            </a:lvl1pPr>
            <a:lvl2pPr marL="300241" indent="0">
              <a:buNone/>
              <a:defRPr sz="788"/>
            </a:lvl2pPr>
            <a:lvl3pPr marL="600481" indent="0">
              <a:buNone/>
              <a:defRPr sz="657"/>
            </a:lvl3pPr>
            <a:lvl4pPr marL="900721" indent="0">
              <a:buNone/>
              <a:defRPr sz="591"/>
            </a:lvl4pPr>
            <a:lvl5pPr marL="1200962" indent="0">
              <a:buNone/>
              <a:defRPr sz="591"/>
            </a:lvl5pPr>
            <a:lvl6pPr marL="1501203" indent="0">
              <a:buNone/>
              <a:defRPr sz="591"/>
            </a:lvl6pPr>
            <a:lvl7pPr marL="1801443" indent="0">
              <a:buNone/>
              <a:defRPr sz="591"/>
            </a:lvl7pPr>
            <a:lvl8pPr marL="2101684" indent="0">
              <a:buNone/>
              <a:defRPr sz="591"/>
            </a:lvl8pPr>
            <a:lvl9pPr marL="2401924" indent="0">
              <a:buNone/>
              <a:defRPr sz="59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276C-F498-488D-A89D-B28375BD8F54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2422-83F9-4FA6-BF99-16FCF98349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99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1" y="396509"/>
            <a:ext cx="6172200" cy="1650206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310298"/>
            <a:ext cx="6172200" cy="6534359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3" y="9176998"/>
            <a:ext cx="1600200" cy="527149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31C4-2E35-40F0-B1F4-D1B9F8FE7F53}" type="datetime1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2" y="9176998"/>
            <a:ext cx="2171700" cy="527149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2" y="9176998"/>
            <a:ext cx="1600200" cy="527149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788" b="1">
                <a:solidFill>
                  <a:schemeClr val="tx2"/>
                </a:solidFill>
              </a:defRPr>
            </a:lvl1pPr>
          </a:lstStyle>
          <a:p>
            <a:fld id="{D2222422-83F9-4FA6-BF99-16FCF983496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58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hf hdr="0" ftr="0" dt="0"/>
  <p:txStyles>
    <p:titleStyle>
      <a:lvl1pPr algn="ctr" defTabSz="600481" rtl="0" eaLnBrk="1" latinLnBrk="0" hangingPunct="1">
        <a:spcBef>
          <a:spcPct val="0"/>
        </a:spcBef>
        <a:buNone/>
        <a:defRPr kumimoji="1" sz="28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180" indent="-225180" algn="l" defTabSz="600481" rtl="0" eaLnBrk="1" latinLnBrk="0" hangingPunct="1">
        <a:spcBef>
          <a:spcPct val="20000"/>
        </a:spcBef>
        <a:buFont typeface="Arial" pitchFamily="34" charset="0"/>
        <a:buChar char="•"/>
        <a:defRPr kumimoji="1"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87892" indent="-187650" algn="l" defTabSz="600481" rtl="0" eaLnBrk="1" latinLnBrk="0" hangingPunct="1">
        <a:spcBef>
          <a:spcPct val="20000"/>
        </a:spcBef>
        <a:buFont typeface="Arial" pitchFamily="34" charset="0"/>
        <a:buChar char="–"/>
        <a:defRPr kumimoji="1" sz="1840" kern="1200">
          <a:solidFill>
            <a:schemeClr val="tx1"/>
          </a:solidFill>
          <a:latin typeface="+mn-lt"/>
          <a:ea typeface="+mn-ea"/>
          <a:cs typeface="+mn-cs"/>
        </a:defRPr>
      </a:lvl2pPr>
      <a:lvl3pPr marL="750601" indent="-150120" algn="l" defTabSz="600481" rtl="0" eaLnBrk="1" latinLnBrk="0" hangingPunct="1">
        <a:spcBef>
          <a:spcPct val="20000"/>
        </a:spcBef>
        <a:buFont typeface="Arial" pitchFamily="34" charset="0"/>
        <a:buChar char="•"/>
        <a:defRPr kumimoji="1"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050841" indent="-150120" algn="l" defTabSz="600481" rtl="0" eaLnBrk="1" latinLnBrk="0" hangingPunct="1">
        <a:spcBef>
          <a:spcPct val="20000"/>
        </a:spcBef>
        <a:buFont typeface="Arial" pitchFamily="34" charset="0"/>
        <a:buChar char="–"/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4pPr>
      <a:lvl5pPr marL="1351082" indent="-150120" algn="l" defTabSz="600481" rtl="0" eaLnBrk="1" latinLnBrk="0" hangingPunct="1">
        <a:spcBef>
          <a:spcPct val="20000"/>
        </a:spcBef>
        <a:buFont typeface="Arial" pitchFamily="34" charset="0"/>
        <a:buChar char="»"/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5pPr>
      <a:lvl6pPr marL="1651323" indent="-150120" algn="l" defTabSz="600481" rtl="0" eaLnBrk="1" latinLnBrk="0" hangingPunct="1">
        <a:spcBef>
          <a:spcPct val="20000"/>
        </a:spcBef>
        <a:buFont typeface="Arial" pitchFamily="34" charset="0"/>
        <a:buChar char="•"/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6pPr>
      <a:lvl7pPr marL="1951562" indent="-150120" algn="l" defTabSz="600481" rtl="0" eaLnBrk="1" latinLnBrk="0" hangingPunct="1">
        <a:spcBef>
          <a:spcPct val="20000"/>
        </a:spcBef>
        <a:buFont typeface="Arial" pitchFamily="34" charset="0"/>
        <a:buChar char="•"/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7pPr>
      <a:lvl8pPr marL="2251803" indent="-150120" algn="l" defTabSz="600481" rtl="0" eaLnBrk="1" latinLnBrk="0" hangingPunct="1">
        <a:spcBef>
          <a:spcPct val="20000"/>
        </a:spcBef>
        <a:buFont typeface="Arial" pitchFamily="34" charset="0"/>
        <a:buChar char="•"/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8pPr>
      <a:lvl9pPr marL="2552044" indent="-150120" algn="l" defTabSz="600481" rtl="0" eaLnBrk="1" latinLnBrk="0" hangingPunct="1">
        <a:spcBef>
          <a:spcPct val="20000"/>
        </a:spcBef>
        <a:buFont typeface="Arial" pitchFamily="34" charset="0"/>
        <a:buChar char="•"/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1pPr>
      <a:lvl2pPr marL="300241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2pPr>
      <a:lvl3pPr marL="600481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3pPr>
      <a:lvl4pPr marL="900721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4pPr>
      <a:lvl5pPr marL="1200962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5pPr>
      <a:lvl6pPr marL="1501203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6pPr>
      <a:lvl7pPr marL="1801443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7pPr>
      <a:lvl8pPr marL="2101684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8pPr>
      <a:lvl9pPr marL="2401924" algn="l" defTabSz="600481" rtl="0" eaLnBrk="1" latinLnBrk="0" hangingPunct="1">
        <a:defRPr kumimoji="1" sz="1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shakyo.or.jp/network/kenshakyo/index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mhlw.go.jp/kyujin/hwmap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テキスト ボックス 47"/>
          <p:cNvSpPr txBox="1"/>
          <p:nvPr/>
        </p:nvSpPr>
        <p:spPr>
          <a:xfrm>
            <a:off x="0" y="8287453"/>
            <a:ext cx="6858000" cy="1337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kumimoji="1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上記支援メニューに関するお問い合わせ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➀➁③：お近く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のハローワーク</a:t>
            </a:r>
            <a:r>
              <a:rPr lang="ja-JP" altLang="en-US" sz="900" dirty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</a:t>
            </a:r>
            <a:r>
              <a:rPr lang="en-US" altLang="ja-JP" sz="900" dirty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://</a:t>
            </a:r>
            <a:r>
              <a:rPr lang="en-US" altLang="ja-JP" sz="900" dirty="0" smtClean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www.mhlw.go.jp/kyujin/hwmap.html</a:t>
            </a:r>
            <a:endParaRPr lang="en-US" altLang="ja-JP" sz="900" dirty="0" smtClean="0">
              <a:solidFill>
                <a:srgbClr val="10318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10000"/>
              </a:lnSpc>
              <a:defRPr/>
            </a:pPr>
            <a:r>
              <a:rPr lang="ja-JP" altLang="en-US" sz="900" dirty="0" smtClean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（①の職場見学・職場体験は、都道府県福祉人材センターでも実施）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10000"/>
              </a:lnSpc>
              <a:defRPr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④：都道府県社会福祉協議会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sz="900" dirty="0" smtClean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www.shakyo.or.jp/network/kenshakyo/index.html</a:t>
            </a:r>
            <a:endParaRPr lang="en-US" altLang="ja-JP" sz="900" dirty="0" smtClean="0">
              <a:solidFill>
                <a:srgbClr val="10318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600587">
              <a:lnSpc>
                <a:spcPct val="110000"/>
              </a:lnSpc>
              <a:spcBef>
                <a:spcPts val="600"/>
              </a:spcBef>
              <a:defRPr/>
            </a:pPr>
            <a:r>
              <a:rPr kumimoji="1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介護職への就職・再就職に関する支援制度（厚生労働省）</a:t>
            </a:r>
            <a:endParaRPr lang="en-US" altLang="ja-JP" sz="1000" b="1" dirty="0">
              <a:solidFill>
                <a:srgbClr val="10318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  <a:p>
            <a:pPr lvl="0" defTabSz="600587">
              <a:lnSpc>
                <a:spcPct val="110000"/>
              </a:lnSpc>
              <a:defRPr/>
            </a:pPr>
            <a:r>
              <a:rPr lang="ja-JP" altLang="en-US" sz="1000" b="1" dirty="0" smtClean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　</a:t>
            </a:r>
            <a:r>
              <a:rPr lang="en-US" altLang="ja-JP" sz="1000" dirty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https://www.mhlw.go.jp/content/12000000/000836271.pdf</a:t>
            </a:r>
          </a:p>
          <a:p>
            <a:pPr lvl="0" defTabSz="600587">
              <a:lnSpc>
                <a:spcPct val="110000"/>
              </a:lnSpc>
              <a:defRPr/>
            </a:pPr>
            <a:endParaRPr lang="en-US" altLang="ja-JP" sz="1000" dirty="0" smtClean="0">
              <a:solidFill>
                <a:srgbClr val="10318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17000" y="1566243"/>
            <a:ext cx="662400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介護・障害福祉分野で働く魅力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03185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501000" y="6983976"/>
            <a:ext cx="3168000" cy="1152229"/>
          </a:xfrm>
          <a:prstGeom prst="rect">
            <a:avLst/>
          </a:prstGeom>
          <a:solidFill>
            <a:srgbClr val="FEDFE1"/>
          </a:solidFill>
          <a:ln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④訓練終了後の貸付制度</a:t>
            </a:r>
            <a:endParaRPr kumimoji="1" lang="en-US" altLang="ja-JP" sz="1300" b="1" i="0" u="none" strike="noStrike" kern="1200" cap="none" spc="0" normalizeH="0" baseline="0" noProof="0" dirty="0" smtClean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5738" marR="0" lvl="0" indent="-185738" algn="l" defTabSz="914238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訓練修了後に介護・障害福祉分野へ就職すると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万円の貸付が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受けられます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。２年間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、継続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して働くと、全額返済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免除となります。</a:t>
            </a:r>
          </a:p>
          <a:p>
            <a:pPr lvl="0">
              <a:lnSpc>
                <a:spcPct val="110000"/>
              </a:lnSpc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就職後に訓練を受講しても対象になります。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501000" y="5426030"/>
            <a:ext cx="3168000" cy="1512000"/>
          </a:xfrm>
          <a:prstGeom prst="rect">
            <a:avLst/>
          </a:prstGeom>
          <a:solidFill>
            <a:srgbClr val="FEDFE1"/>
          </a:solidFill>
          <a:ln>
            <a:noFill/>
          </a:ln>
        </p:spPr>
        <p:txBody>
          <a:bodyPr wrap="square" tIns="72000" rtlCol="0">
            <a:noAutofit/>
          </a:bodyPr>
          <a:lstStyle/>
          <a:p>
            <a:pPr marL="0" marR="0" lvl="0" indent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➁無料で受けられる介護分野の職業訓練</a:t>
            </a:r>
            <a:endParaRPr kumimoji="1" lang="en-US" altLang="ja-JP" sz="1300" b="1" i="0" u="none" strike="noStrike" kern="1200" cap="none" spc="0" normalizeH="0" baseline="0" noProof="0" dirty="0" smtClean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無料の職業訓練で、介護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知識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や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技術を身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に付けることができ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ます。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238" rtl="0" eaLnBrk="1" fontAlgn="auto" latinLnBrk="0" hangingPunct="1">
              <a:lnSpc>
                <a:spcPct val="110000"/>
              </a:lnSpc>
              <a:spcBef>
                <a:spcPts val="30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＜主な訓練の例＞</a:t>
            </a: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marR="0" lvl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●介護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職員初任者研修（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130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marR="0" lvl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●介護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福祉士実務者研修（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　等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72493" y="6983976"/>
            <a:ext cx="3184507" cy="1126838"/>
          </a:xfrm>
          <a:prstGeom prst="rect">
            <a:avLst/>
          </a:prstGeom>
          <a:solidFill>
            <a:srgbClr val="FEDFE1"/>
          </a:solidFill>
          <a:ln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③訓練期間中の生活をサポートする制度</a:t>
            </a:r>
            <a:endParaRPr kumimoji="1" lang="en-US" altLang="ja-JP" sz="1300" b="1" i="0" u="none" strike="noStrike" kern="1200" cap="none" spc="0" normalizeH="0" baseline="0" noProof="0" dirty="0" smtClean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5725" marR="0" lvl="0" indent="-85725" algn="l" defTabSz="914238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訓練期間中、生活支援の給付が受給できる場合があります。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●雇用保険受給者：基本手当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05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●雇用保険非受給者：職業訓練受講給付金</a:t>
            </a:r>
            <a:r>
              <a:rPr kumimoji="1" lang="en-US" altLang="ja-JP" sz="105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05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05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万円）</a:t>
            </a:r>
            <a:endParaRPr kumimoji="1" lang="ja-JP" altLang="en-US" sz="1050" b="0" i="0" u="none" strike="noStrike" kern="1200" cap="none" spc="-100" normalizeH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89000" y="5426030"/>
            <a:ext cx="3168000" cy="1512000"/>
          </a:xfrm>
          <a:prstGeom prst="rect">
            <a:avLst/>
          </a:prstGeom>
          <a:solidFill>
            <a:srgbClr val="FEDFE1"/>
          </a:solidFill>
          <a:ln>
            <a:noFill/>
          </a:ln>
        </p:spPr>
        <p:txBody>
          <a:bodyPr wrap="square" tIns="72000" rtlCol="0">
            <a:noAutofit/>
          </a:bodyPr>
          <a:lstStyle/>
          <a:p>
            <a:pPr marL="0" marR="0" lvl="0" indent="0" algn="l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➀職場見学・職場体験</a:t>
            </a:r>
            <a:endParaRPr kumimoji="1" lang="en-US" altLang="ja-JP" sz="1300" b="1" i="0" u="none" strike="noStrike" kern="1200" cap="none" spc="0" normalizeH="0" baseline="0" noProof="0" dirty="0" smtClean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5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介護・障害福祉事業所の職場を実際に見学したり、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職場体験に参加することができます</a:t>
            </a:r>
            <a:r>
              <a:rPr lang="ja-JP" altLang="en-US" sz="105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職業訓練のカリキュラムに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職場見学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、職場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体験を組み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込んだコースも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あります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4">
            <a:lum bright="-5000"/>
          </a:blip>
          <a:srcRect t="13749" r="2830" b="24551"/>
          <a:stretch/>
        </p:blipFill>
        <p:spPr>
          <a:xfrm>
            <a:off x="2132856" y="6162407"/>
            <a:ext cx="1138624" cy="725666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1902" r="4416" b="15509"/>
          <a:stretch/>
        </p:blipFill>
        <p:spPr bwMode="auto">
          <a:xfrm>
            <a:off x="5724000" y="5762484"/>
            <a:ext cx="832762" cy="6425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  <a:extLst/>
        </p:spPr>
      </p:pic>
      <p:sp>
        <p:nvSpPr>
          <p:cNvPr id="71" name="テキスト ボックス 70"/>
          <p:cNvSpPr txBox="1"/>
          <p:nvPr/>
        </p:nvSpPr>
        <p:spPr>
          <a:xfrm>
            <a:off x="117000" y="5022627"/>
            <a:ext cx="662400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18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介護・障害福祉分野で働きたい方への支援メニュー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103185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0" y="846163"/>
            <a:ext cx="6858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介護・障害福祉分野の仕事は、働きがいのある魅力的な仕事です。ハローワークや都道府県の社会福祉協議会が提供する</a:t>
            </a:r>
            <a:r>
              <a:rPr kumimoji="1" lang="ja-JP" altLang="en-US" sz="1200" b="0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この分野で働いた経験のない方や、訓練が必要な方を支援するさまざまなメニューを紹介いたします。ぜひご活用ください。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22231" y="480660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グラフ 9"/>
          <p:cNvGraphicFramePr/>
          <p:nvPr>
            <p:extLst/>
          </p:nvPr>
        </p:nvGraphicFramePr>
        <p:xfrm>
          <a:off x="189000" y="3078411"/>
          <a:ext cx="6480000" cy="229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173675" y="3208029"/>
            <a:ext cx="451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介護分野で働く人が現在の仕事（介護）を選んだ理由（複数回答）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4774" y="4797734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出典：令和元年度介護労働実態調査（介護労働安定センター）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301340"/>
            <a:ext cx="6858000" cy="515320"/>
          </a:xfrm>
          <a:prstGeom prst="rect">
            <a:avLst/>
          </a:prstGeom>
          <a:solidFill>
            <a:srgbClr val="103185"/>
          </a:solidFill>
        </p:spPr>
        <p:txBody>
          <a:bodyPr wrap="square" tIns="72000" bIns="3600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2400" b="1" spc="4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介護・障害福祉分野で働いてみませんか</a:t>
            </a:r>
            <a:endParaRPr kumimoji="1" lang="ja-JP" altLang="en-US" sz="2400" b="1" spc="4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0" y="0"/>
            <a:ext cx="6858000" cy="329115"/>
          </a:xfrm>
          <a:prstGeom prst="rect">
            <a:avLst/>
          </a:prstGeom>
          <a:noFill/>
          <a:ln w="12700">
            <a:noFill/>
          </a:ln>
        </p:spPr>
        <p:txBody>
          <a:bodyPr wrap="square" tIns="7200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300" b="1" dirty="0" smtClean="0">
                <a:solidFill>
                  <a:srgbClr val="10318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就職・転職をお考えの皆さまへ</a:t>
            </a:r>
            <a:endParaRPr kumimoji="1" lang="ja-JP" altLang="en-US" sz="1300" b="1" dirty="0">
              <a:solidFill>
                <a:srgbClr val="10318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97000" y="1998291"/>
          <a:ext cx="626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948">
                  <a:extLst>
                    <a:ext uri="{9D8B030D-6E8A-4147-A177-3AD203B41FA5}">
                      <a16:colId xmlns:a16="http://schemas.microsoft.com/office/drawing/2014/main" xmlns="" val="891178634"/>
                    </a:ext>
                  </a:extLst>
                </a:gridCol>
                <a:gridCol w="3865052">
                  <a:extLst>
                    <a:ext uri="{9D8B030D-6E8A-4147-A177-3AD203B41FA5}">
                      <a16:colId xmlns:a16="http://schemas.microsoft.com/office/drawing/2014/main" xmlns="" val="141348853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6004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B4D6D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●エッセンシャルワーカー</a:t>
                      </a:r>
                      <a:endParaRPr kumimoji="1" lang="ja-JP" altLang="en-US" sz="1300" dirty="0">
                        <a:solidFill>
                          <a:srgbClr val="DB4D6D"/>
                        </a:solidFill>
                      </a:endParaRPr>
                    </a:p>
                  </a:txBody>
                  <a:tcPr marL="72000" marR="0" marT="72000" marB="0" anchor="ctr">
                    <a:lnL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人に求められる仕事であり、働きがいがある</a:t>
                      </a:r>
                    </a:p>
                  </a:txBody>
                  <a:tcPr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9377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004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B4D6D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●今後もニーズが高まる仕事</a:t>
                      </a:r>
                      <a:endParaRPr kumimoji="1" lang="ja-JP" altLang="en-US" sz="1300" dirty="0">
                        <a:solidFill>
                          <a:srgbClr val="DB4D6D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将来まで安定して働くことができる</a:t>
                      </a:r>
                    </a:p>
                  </a:txBody>
                  <a:tcPr marT="360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1463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004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B4D6D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●知識や技能を身につける</a:t>
                      </a:r>
                      <a:endParaRPr kumimoji="1" lang="ja-JP" altLang="en-US" sz="1300" dirty="0">
                        <a:solidFill>
                          <a:srgbClr val="DB4D6D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04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資格・技能を身につけ、成長を実感できる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37195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6004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B4D6D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●働きやすい仕事</a:t>
                      </a:r>
                    </a:p>
                  </a:txBody>
                  <a:tcPr marL="72000" marR="0" marT="0" marB="36000" anchor="ctr">
                    <a:lnL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04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自分や家族のライフスタイルにあった働き方ができる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4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20328"/>
                  </a:ext>
                </a:extLst>
              </a:tr>
            </a:tbl>
          </a:graphicData>
        </a:graphic>
      </p:graphicFrame>
      <p:pic>
        <p:nvPicPr>
          <p:cNvPr id="41" name="図 40"/>
          <p:cNvPicPr/>
          <p:nvPr/>
        </p:nvPicPr>
        <p:blipFill>
          <a:blip r:embed="rId7"/>
          <a:stretch>
            <a:fillRect/>
          </a:stretch>
        </p:blipFill>
        <p:spPr>
          <a:xfrm>
            <a:off x="2725627" y="9413964"/>
            <a:ext cx="1406747" cy="519494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006668" y="8121035"/>
            <a:ext cx="1152128" cy="363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kumimoji="1" lang="ja-JP" altLang="en-US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全国の</a:t>
            </a:r>
            <a:r>
              <a:rPr kumimoji="1" lang="en-US" altLang="ja-JP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06668" y="9026544"/>
            <a:ext cx="1152128" cy="363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kumimoji="1" lang="ja-JP" altLang="en-US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都道府県</a:t>
            </a:r>
            <a:endParaRPr kumimoji="1" lang="en-US" altLang="ja-JP" sz="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社会福祉協議会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798195" y="9015104"/>
            <a:ext cx="1152128" cy="363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支援制度の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詳細はこちら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49872" y="8135370"/>
            <a:ext cx="1152128" cy="3631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kumimoji="1" lang="ja-JP" altLang="en-US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都道府県</a:t>
            </a:r>
            <a:endParaRPr kumimoji="1" lang="en-US" altLang="ja-JP" sz="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福祉人材センター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8146" y="8494944"/>
            <a:ext cx="523424" cy="5186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146" y="9349817"/>
            <a:ext cx="520077" cy="5137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1475" y="8505037"/>
            <a:ext cx="515535" cy="5150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31" y="9342064"/>
            <a:ext cx="511218" cy="5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algn="ctr">
          <a:solidFill>
            <a:srgbClr val="00B0F0"/>
          </a:solidFill>
          <a:miter lim="800000"/>
          <a:headEnd/>
          <a:tailEnd/>
        </a:ln>
      </a:spPr>
      <a:bodyPr anchor="ctr"/>
      <a:lstStyle>
        <a:defPPr>
          <a:defRPr dirty="0" smtClean="0">
            <a:solidFill>
              <a:schemeClr val="accent1">
                <a:lumMod val="50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33134</TotalTime>
  <Words>183</Words>
  <Application>Microsoft Office PowerPoint</Application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ＭＳ ゴシック</vt:lpstr>
      <vt:lpstr>メイリオ</vt:lpstr>
      <vt:lpstr>Arial</vt:lpstr>
      <vt:lpstr>Calibri</vt:lpstr>
      <vt:lpstr>Verdana</vt:lpstr>
      <vt:lpstr>4_Office テーマ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厚生労働省</dc:creator>
  <cp:lastModifiedBy>濱田　暁子</cp:lastModifiedBy>
  <cp:revision>2849</cp:revision>
  <cp:lastPrinted>2021-09-30T09:30:29Z</cp:lastPrinted>
  <dcterms:created xsi:type="dcterms:W3CDTF">2010-12-17T09:05:13Z</dcterms:created>
  <dcterms:modified xsi:type="dcterms:W3CDTF">2021-09-30T09:30:30Z</dcterms:modified>
</cp:coreProperties>
</file>